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63" r:id="rId5"/>
    <p:sldId id="265" r:id="rId6"/>
    <p:sldId id="291" r:id="rId7"/>
    <p:sldId id="312" r:id="rId8"/>
    <p:sldId id="313" r:id="rId9"/>
    <p:sldId id="320" r:id="rId10"/>
    <p:sldId id="316" r:id="rId11"/>
    <p:sldId id="322" r:id="rId12"/>
    <p:sldId id="308" r:id="rId13"/>
    <p:sldId id="317" r:id="rId14"/>
    <p:sldId id="324" r:id="rId15"/>
    <p:sldId id="334" r:id="rId16"/>
    <p:sldId id="300" r:id="rId17"/>
    <p:sldId id="298" r:id="rId18"/>
    <p:sldId id="293" r:id="rId19"/>
    <p:sldId id="325" r:id="rId20"/>
    <p:sldId id="326" r:id="rId21"/>
    <p:sldId id="327" r:id="rId22"/>
    <p:sldId id="328" r:id="rId23"/>
    <p:sldId id="329" r:id="rId24"/>
    <p:sldId id="330" r:id="rId25"/>
    <p:sldId id="315" r:id="rId26"/>
    <p:sldId id="332" r:id="rId27"/>
    <p:sldId id="333" r:id="rId28"/>
    <p:sldId id="311" r:id="rId29"/>
    <p:sldId id="323" r:id="rId30"/>
    <p:sldId id="319" r:id="rId31"/>
    <p:sldId id="318" r:id="rId32"/>
    <p:sldId id="297" r:id="rId33"/>
    <p:sldId id="276" r:id="rId34"/>
    <p:sldId id="301" r:id="rId35"/>
    <p:sldId id="305" r:id="rId36"/>
    <p:sldId id="30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1BF"/>
    <a:srgbClr val="CE9D76"/>
    <a:srgbClr val="B37A3F"/>
    <a:srgbClr val="D5AF88"/>
    <a:srgbClr val="B39273"/>
    <a:srgbClr val="F6DDC6"/>
    <a:srgbClr val="ECD5D0"/>
    <a:srgbClr val="F7F3EF"/>
    <a:srgbClr val="935F35"/>
    <a:srgbClr val="184D6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6670767716535E-2"/>
          <c:y val="0.33534691616708484"/>
          <c:w val="0.89525910433070865"/>
          <c:h val="0.2764573929197381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오전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활동량</c:v>
                </c:pt>
                <c:pt idx="1">
                  <c:v>걸음수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78-44B8-BC94-5173D36D12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오후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활동량</c:v>
                </c:pt>
                <c:pt idx="1">
                  <c:v>걸음수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78-44B8-BC94-5173D36D1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09095008"/>
        <c:axId val="1609093088"/>
      </c:barChart>
      <c:catAx>
        <c:axId val="1609095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9093088"/>
        <c:crosses val="autoZero"/>
        <c:auto val="1"/>
        <c:lblAlgn val="ctr"/>
        <c:lblOffset val="100"/>
        <c:noMultiLvlLbl val="0"/>
      </c:catAx>
      <c:valAx>
        <c:axId val="160909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9095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4DCF8774-A1F8-46B4-B80B-595349265FDA}" type="datetimeFigureOut">
              <a:rPr lang="ko-KR" altLang="en-US" smtClean="0"/>
              <a:pPr/>
              <a:t>2023-06-29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E25CA747-F0C9-4522-99BF-315B782A98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</a:defRPr>
            </a:lvl1pPr>
          </a:lstStyle>
          <a:p>
            <a:fld id="{5A198755-BB30-4AB6-9F46-6575FB673BDA}" type="datetimeFigureOut">
              <a:rPr lang="ko-KR" altLang="en-US" smtClean="0"/>
              <a:pPr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</a:defRPr>
            </a:lvl1pPr>
          </a:lstStyle>
          <a:p>
            <a:fld id="{7E209614-3A26-41EB-B0A5-2C5183760D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견고딕" panose="02030600000101010101" pitchFamily="18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4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10" Type="http://schemas.openxmlformats.org/officeDocument/2006/relationships/image" Target="../media/image51.sv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news.co.kr/news/articleView.html?idxno=477338" TargetMode="External"/><Relationship Id="rId7" Type="http://schemas.openxmlformats.org/officeDocument/2006/relationships/hyperlink" Target="https://koreascience.kr/article/JAKO201610235349563.pdf" TargetMode="External"/><Relationship Id="rId2" Type="http://schemas.openxmlformats.org/officeDocument/2006/relationships/hyperlink" Target="https://mobile.newsis.com/view.html?ar_id=NISX20220603_000189640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reascience.kr/article/JAKO201724963131778.pdf" TargetMode="External"/><Relationship Id="rId5" Type="http://schemas.openxmlformats.org/officeDocument/2006/relationships/hyperlink" Target="http://www.joongboo.com/news/articleView.html?idxno=363585043" TargetMode="External"/><Relationship Id="rId4" Type="http://schemas.openxmlformats.org/officeDocument/2006/relationships/hyperlink" Target="https://www.tbc.co.kr/news/view?c1=morning&amp;c2=&amp;pno=20230224140039AE06317&amp;id=17654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hart" Target="../charts/chart1.xml"/><Relationship Id="rId7" Type="http://schemas.openxmlformats.org/officeDocument/2006/relationships/image" Target="../media/image12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A65F59-A214-63DF-6219-26B682508C59}"/>
              </a:ext>
            </a:extLst>
          </p:cNvPr>
          <p:cNvGrpSpPr/>
          <p:nvPr/>
        </p:nvGrpSpPr>
        <p:grpSpPr>
          <a:xfrm>
            <a:off x="741681" y="1595540"/>
            <a:ext cx="10745132" cy="4634330"/>
            <a:chOff x="828674" y="1206872"/>
            <a:chExt cx="11219581" cy="4838958"/>
          </a:xfrm>
          <a:solidFill>
            <a:srgbClr val="F7F3EF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80C777F-F64D-8D2F-416A-62D7DDF1C85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1D04F97-BC35-3C12-54BF-E7C2F1EDE6D0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0435069-6078-F3E7-3621-6FBEE368CCA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4D09C00-63FF-1E0A-B078-7DB38BD06239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8F0BD06-102C-70EE-BCBD-BC26D46B2DAE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9F3A955-A595-F3C5-490F-62F4EA349A62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DE64567-C87B-A218-DD97-CE12D5623164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13A2125-AEDA-4ED6-69AF-82957465CCF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2FDCC63-85A3-4CAB-2F88-097D51AEF61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FC2985-5949-CD23-3A61-84B2617F680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3D64EA4-6E7E-36A2-CF1C-52BAA9F7110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DB4A07-10F8-53F8-032F-A55C1DD582B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6A8B76C-2C9F-DB4A-2ED9-4EC5B2C779AF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DB6F119-E303-5E88-232B-CC8F45B6FF07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42EA214-566A-2050-7583-2869709ADCD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324C999-81E6-F76C-7566-C0860D0A095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8939F86-194C-BB97-05E9-A1DDCC766FE0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E1201DE-99A7-DCC5-75BC-5D8A0D3B07D6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8ADCADD-3D34-B312-74D7-FD26AEA1DB69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8779758-4534-E6C8-100B-EC85D532F61F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D63EF6A-F517-8DA9-6187-D4CA662F773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FE2FE5A-639B-6A2D-10E8-180F8365D309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611733D-A420-CE74-BCF9-A83C6C44F33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610D9D1-032B-0E66-1378-A52C28B12847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FBC904F-E83B-2624-CD7E-73C6EFCD29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C8067B5-B035-EF1A-3DA5-19663B724CA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25F0F26-1C38-6F43-0EC3-7A1A843A0408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080EB49-75BF-662A-D808-533991B2E54B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95CDF5E-B8CB-A515-2DAE-8F53B9F46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A47C24C-3CA0-945A-3F88-0F268C2402E6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CFC4EE9-21D0-D130-14F0-467A1A95A190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B2ABBC8-3813-20C4-AC6F-298DC82E485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8A40FE-C39A-CA09-7566-3336C357F66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2246E77-2579-382D-07AA-3F46C37E854C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48EF3703-60F5-2160-CAF5-31D2BCB9BCB4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DF9E063-2A4C-D55E-0B7D-9AA3535F19F1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44249D0-1AC2-F685-0BDD-6C570FB87735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021B4C1-44C4-0CC4-D9F0-F1250841D126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5B1839E-5EBA-5A34-1DCC-2B1D0A451A12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DCC89F3-8931-9961-A683-2B446F513E2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01389AB-E6EC-54B9-56ED-53D00D2D76D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C42CCD7-FDC8-0A13-F9E8-B4228A10C13B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C123022-E915-AE69-8BD9-6D3B429A46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737AC28-75D5-2792-E94B-F2E4A0BEF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91D773-7E1D-061F-2FAF-CBE8295C228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DF6CB06-FBA4-DCB8-68DA-81EC4583C74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6FBD1D6-DC74-358D-AC93-8B25207E56D8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A01F6A6-473F-954D-3C6F-12F4DBFDC9FC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05D5EFD-98C5-07C9-6CC8-06CF5993BFA9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DBCD8FE-F318-9BE6-8F5C-C4A3C248A4B5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977AB14-E069-4503-B9D9-8B2CE5FF845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C06BDF20-4577-2539-FB64-DDA78B13B925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09E0D66B-D5DD-5275-66CA-845411467198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B418595-E53C-617A-C545-9C3299459B5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5C32BDE3-B57C-9A28-AE08-0BF53964DBC3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5E735F23-B1C9-3AB8-2B9F-854C0AD663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708A1DEF-2487-A4B0-C4B2-1C8120E46CB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BFC0FC9-4E61-B57F-BB52-FDCEA8ED042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BA656412-746A-3C56-DC7F-3013D6E878AA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405ED6B-9CF3-8236-69E5-E100CE4B018A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83756F5-0AB5-20D9-CD80-F3257240CB8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B1B0BD2C-63DB-E528-300F-D4DE4171CFB7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96AC3FD-7F7D-FA7E-CA1B-D5FEC4064E3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34E372AC-3819-E25C-E108-D0F6245F652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1E7D478-DEB9-29B0-CDBB-CAB589578D1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DAF032B-F2F7-BB83-D3BD-101CAE9DBD55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A55AA211-DC57-EEE9-8251-406B40433D7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53B0B3F-167C-B1F8-34DB-972ACC2038AB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7ECB8BC-77EB-46AF-A693-71AE92F38C1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B4ED6D-1241-FADF-3170-68379FEB413E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4980A97-3C8E-C78A-7A69-54AF676B23E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D471BF62-06DD-F22B-1FCC-23CCBBC795BF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B2178FD-387A-E43C-BE66-E996966C6448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80BA691-BBCA-870E-A870-12006D7B2B9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839D936-740A-005C-1961-93FC54C7405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1D042A7-D146-8255-6426-0BB87563B8F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4C97FF4-7319-A255-DB33-339D314285D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1E6BD86-D56B-75F3-2BF0-A4CBD06CD3A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3A68EA4C-D9AE-0601-12D8-E44264C5BC37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AFE470C-C5CF-58B5-833A-1ADEC3EB73FB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8741257C-1B1F-96B7-2240-B257AD2A9F40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AC726908-42D3-1885-C4FF-4DEB362CC61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5A872409-0105-B897-D236-677FD2AB7829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9F9470E1-77D8-3926-5DD0-3699A9C05267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27EFFD4-81A7-4091-A2E3-5B7E2D87917C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074CB35-4C2F-C1B2-CBBE-A2C6F050C68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5F5A14B-86C0-EAC1-421F-96A0557DBDB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F1B32379-C2BD-8529-3AB8-7A6825597D9B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F6615B91-76DC-D075-76D7-FD4C11015FD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D8533FB-0F62-291C-DD17-146E1BF1EEEC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585D7D3-B9C7-6000-D400-F8BC5EC87D92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66DAF51-2AA9-A6C8-A8F7-51D17380B60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3C59C2DF-0C8B-C05F-D7B2-5B41DB81A8B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D6FEAE83-BAE3-7EB4-05E4-635ACE0092C5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4C52C1C-F122-041E-4BE8-839304CDD334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C8C6C5B6-6575-61E7-A354-037B708843B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7A7ED1A-4A9B-8E43-E065-76B519FA4705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C94AF31-9250-F883-60C9-0E5D2BD14DD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570850E-E1AE-D2C0-0925-C072CB311649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171FDA2-D94F-84A1-01A6-03E6F1FC1AEF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B0D54CEA-4EDD-9745-98A7-CE5A6B6436DC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4550566B-D3CB-CA14-ACA0-8D3DF39CA3C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BF4AFCB-E622-BE89-9341-D9CD4E6DE4B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5CC9500B-9DDC-BE1F-9A7F-E026A9645C0F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D5E10BC3-8D93-07AC-B857-58C966D4E0A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645388D-76A1-4734-37DE-A1E5497F873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9B46589F-7C4B-D070-CF7A-D040420BA3E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4CE29730-F431-B70E-4ED7-6535D385CF07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04B769E0-EA6B-8CEA-6DA0-3BF8E8BC27E5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3C8B4831-2C05-7569-8B7D-E439ACD50A5B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6C95346C-85EC-7CD1-46B7-797287073A6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F2F9F99-4A29-685D-07A5-D8E81DC51C6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8979BB2D-FCED-9EE7-3C93-A45390B1716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D8452849-2ABF-45C2-E6AD-D2A75C35900D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B4852CF3-216B-A3E8-A37E-9C982FC61D91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5DDAE0C-8B03-7114-F245-738B5D80EFE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32A27CD6-414D-A2D2-A506-A2833F9FE874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A3198F1-6870-2518-4C86-CBEA55F9A94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37E90FAD-0F12-55C2-5FFB-E36670744BDF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6C593F70-89F2-7ED8-2E2C-2B4D791E1F4D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DF46F462-74F9-B48A-9F7A-B6CB64656A85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D9EF48DF-EFF2-59A1-A4DA-D3BABACF0282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D62C5A08-48F8-18BC-BB9C-B04CCB64D20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0E4901D-115A-C991-E8A2-447A91FBF548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75AF2C9-BBE6-7BD2-B140-832375334637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C562FDA-545C-D68F-A672-DF1FAF5ACDBB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C087F-F716-5461-5134-406F65ABDB4C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67C52A8-5EE3-592D-1DAD-635FDB7585A5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64A6008A-5ED9-6912-D96A-C95604EDB7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B0B3AC4E-D581-3287-7C83-50FBDAF22A42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C01C6A8-6641-06BA-EEAC-E2C2D59BB202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09A19F49-D7D4-DE15-4D8D-15472521185E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4F89A1C-4F76-7BE1-D58F-D233D48C7A39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3225417-13C8-A0E3-E45B-9925DB0DD5FD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48581982-090E-68A9-297B-52A19CB72CE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3692150E-0E62-3548-211E-ADA01BB1F0B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E346CA66-54DA-27C2-D264-44C6752D8F46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C4F0721-727B-E572-2E35-C16244AC3E2F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F88E9AD2-0162-9D35-2436-FE490C3D18C3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65CDD77-9938-4E3F-1DD3-2727E856090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FF52339C-7363-339D-4465-73BF22DE9D0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38CA739-BC5F-0498-6FFB-7D652DD1013F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6E2F180F-E0F2-2A1D-12FB-F8780BCEC846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357F6DA-740D-DC61-9F29-92E011CA9A3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C80503F3-9A67-D74F-AF6F-4F00BC0E3E2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F4A48CA5-6F9A-D2CF-411A-E811F38486EE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A8B5867-DA45-8886-306D-F7BE9FACE74E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3D79EDA7-0DDC-2581-EFFF-2F967F9DF0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CC5D6707-41C8-B178-BC35-B21727F2304A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BA835F3-BD44-64D5-28D1-DF81FA3930D8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E81571F2-09EC-EC91-8D56-1579B68A74D1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321591F6-0845-72AA-0F72-694596F6EA85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20E2B60B-B674-EE38-A712-6E050357CF2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F1F5BA70-9726-9D42-3FE6-5C8101C82D3E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F52EA654-50C5-333F-07ED-5B16EAA05ECB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D95D590-4CC5-6991-8732-8859E38CF710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030BF8FA-CFB1-19DA-3875-05E95E9A638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964CAB2-CDF0-68BB-01C6-96AE54F8EB2F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BD91F0D-2752-C8AF-7DB8-8B3C6714E12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BC55EE0-A84E-9CF0-91AB-133EBFBE879F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3EF6FDBD-4681-46B4-6A38-07EEEF87136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F3B4C46-022A-2045-190F-7B44361A57AE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7D678FF9-9FD3-BCD9-EC2B-8CB8AA1E9FC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80A1857D-8066-C832-DEBB-CEBB7EF7E16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FAFDCBE-3EE2-FD19-EBE8-D8FD8F33637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DC191CFC-39E9-F42D-DFB2-9EFABC4E58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3AC1AF6A-D643-D560-FB48-9EB34538C673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8D70984-73D0-1B92-6FE4-45F047D492E2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B27EA1B7-F0A8-AEC9-0FB9-8C989B4FBEDD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95045ACE-669C-0545-6479-D794E1CD0BA8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404B2875-5095-9169-58F3-762251BFF73E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3A11C7B-9A1B-AB01-4769-08D1572B460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0A9F47F-71C3-F730-47FA-FABC9F026571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8D6107B9-75FF-5A73-E8C8-AF9F867B21AC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2B635F0-6BEA-170D-28AC-1B309D2E440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A9E55140-1EB4-0185-986B-33CB0EA01849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0CE806-2BE4-733D-4E70-A9B1B4B4747E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6807D2CE-B7B1-E094-F6DD-1EF560A3E2D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B262C2F-4107-5F3A-CB40-4CDD2BCE6FC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7AA9C366-578A-294D-DA14-AC9AD1BA49C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56EF9495-E5CE-1DD5-E7A5-5DF128465F31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B9E695FE-C7B1-6B2D-228D-0AA50E17FE37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40D117BB-9782-6B38-2E5F-44F07573193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371BEAF8-300B-D8CC-CA1A-85754FC00B75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20FE1C74-2F72-4B8C-76C9-F643C8B592B1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B779AD2D-57D3-5865-34FB-7D7AE690556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62AA11DC-C143-DEDF-FB45-2B03587364A7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430504DA-A491-9D54-E643-70CCBD3AA46C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85DA15CF-CDDA-9759-E90B-2747092D4A5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4CB965B9-BE6A-D4E2-794C-560637F0738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58000D23-F6FF-722B-48A1-26FF38A307CA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5F1F982F-4206-59D1-A4D9-62F045C6915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059F187-0701-32E0-A0F7-1175E701FE6D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38CD9402-6162-3F7E-CA66-A145016505A4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C187C509-200F-A75D-F36F-ACC508E3199B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746EAD5-EF88-F320-084A-30A85A7CECC9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8771A732-0D9F-53A0-D50E-85555F35A181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7BE9AE2-72FC-4AC5-3FF7-1DB63B3BCEDC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BF0FFA7C-672A-D992-856E-468DFFFCDB61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86A6CCFA-EF25-1022-7A3C-A9F5F94BB5F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FA81D555-8F8D-0BF9-756B-B6DCCB81EFF8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0EF99889-4A05-4389-4689-1A1E117E02A1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6C7C3B81-BC1A-DAE5-75F3-5527736E6602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A1F00E8-91A6-10C8-47E7-BD823FED166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37FD489B-A0A3-C6E3-883C-1B845484881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97859A16-64D2-CE17-775E-B8520C66D49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F5383C8D-422B-C6EF-A04A-BBB875A0648B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3EDADB2A-5C86-68B8-5901-3DAE41641CA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B5CE2DE-E74C-16A0-97CF-331D335517E5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DC753FEF-9AD7-AFE5-0459-9FE6000922F5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ECC875A5-A538-3663-85E1-E279D830C66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0" y="0"/>
            <a:ext cx="3400425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1203910" y="995825"/>
            <a:ext cx="9858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r>
              <a:rPr lang="ko-KR" altLang="en-US" sz="4000" b="1" spc="-3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</a:t>
            </a:r>
            <a:endParaRPr lang="en-US" altLang="ko-KR" sz="4000" b="1" spc="-3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b="1" spc="-3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 모니터링 시스템</a:t>
            </a:r>
            <a:endParaRPr lang="en-US" altLang="ko-KR" sz="4000" b="1" spc="-3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228D79D-E48F-253D-A361-7002758CC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52744"/>
              </p:ext>
            </p:extLst>
          </p:nvPr>
        </p:nvGraphicFramePr>
        <p:xfrm>
          <a:off x="8386518" y="4141935"/>
          <a:ext cx="36251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309">
                  <a:extLst>
                    <a:ext uri="{9D8B030D-6E8A-4147-A177-3AD203B41FA5}">
                      <a16:colId xmlns:a16="http://schemas.microsoft.com/office/drawing/2014/main" val="3080566562"/>
                    </a:ext>
                  </a:extLst>
                </a:gridCol>
                <a:gridCol w="2415890">
                  <a:extLst>
                    <a:ext uri="{9D8B030D-6E8A-4147-A177-3AD203B41FA5}">
                      <a16:colId xmlns:a16="http://schemas.microsoft.com/office/drawing/2014/main" val="697768547"/>
                    </a:ext>
                  </a:extLst>
                </a:gridCol>
              </a:tblGrid>
              <a:tr h="300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팀명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614310"/>
                  </a:ext>
                </a:extLst>
              </a:tr>
              <a:tr h="300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학과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공학과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74519"/>
                  </a:ext>
                </a:extLst>
              </a:tr>
              <a:tr h="300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담당교수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강병익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교수님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조용석 교수님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71496"/>
                  </a:ext>
                </a:extLst>
              </a:tr>
              <a:tr h="30071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19615002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김기준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47295"/>
                  </a:ext>
                </a:extLst>
              </a:tr>
              <a:tr h="3007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19615005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김병철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681677"/>
                  </a:ext>
                </a:extLst>
              </a:tr>
              <a:tr h="3007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19615017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박세훈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84582"/>
                  </a:ext>
                </a:extLst>
              </a:tr>
              <a:tr h="3007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19615031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95015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5274F6-885E-938C-5C7C-28F74768DFD7}"/>
              </a:ext>
            </a:extLst>
          </p:cNvPr>
          <p:cNvSpPr txBox="1"/>
          <p:nvPr/>
        </p:nvSpPr>
        <p:spPr>
          <a:xfrm>
            <a:off x="4500619" y="3027751"/>
            <a:ext cx="326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42030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4817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 및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37FBC-18DE-6A96-2778-F47D70080061}"/>
              </a:ext>
            </a:extLst>
          </p:cNvPr>
          <p:cNvSpPr/>
          <p:nvPr/>
        </p:nvSpPr>
        <p:spPr>
          <a:xfrm>
            <a:off x="3214519" y="1434374"/>
            <a:ext cx="2817313" cy="48005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워치 전용 앱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Node.js</a:t>
            </a: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REST API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값을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D3C62B-5175-AF0A-CB37-03621275FD06}"/>
              </a:ext>
            </a:extLst>
          </p:cNvPr>
          <p:cNvSpPr/>
          <p:nvPr/>
        </p:nvSpPr>
        <p:spPr>
          <a:xfrm>
            <a:off x="226529" y="1430735"/>
            <a:ext cx="2817313" cy="48078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</a:t>
            </a:r>
            <a:r>
              <a:rPr lang="ko-KR" altLang="en-US" sz="2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워치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(Fitbit)</a:t>
            </a:r>
          </a:p>
          <a:p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생체정보 받아오기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심박수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활동량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위치서비스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GPS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사용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Fitbit Premium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스트리밍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웹소캣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webSocket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양방향 통신 서비스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C3DB67-6673-4BD2-AEC9-D9A3D33A7221}"/>
              </a:ext>
            </a:extLst>
          </p:cNvPr>
          <p:cNvSpPr/>
          <p:nvPr/>
        </p:nvSpPr>
        <p:spPr>
          <a:xfrm>
            <a:off x="9190499" y="1427095"/>
            <a:ext cx="2817314" cy="4807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package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제작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Texture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생성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시각화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웹페이지 연동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073466-262B-B389-0A3B-8C0EB79F12AF}"/>
              </a:ext>
            </a:extLst>
          </p:cNvPr>
          <p:cNvSpPr/>
          <p:nvPr/>
        </p:nvSpPr>
        <p:spPr>
          <a:xfrm>
            <a:off x="6202509" y="1427095"/>
            <a:ext cx="2817313" cy="48078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Base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및 로그인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워치 데이터 저장 전송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건강정보 저장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84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4925739" cy="1057669"/>
            <a:chOff x="447040" y="68150"/>
            <a:chExt cx="4925739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48333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구성도 및 </a:t>
              </a:r>
              <a:r>
                <a:rPr lang="en-US" altLang="ko-KR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74B22D-9FE4-6CA5-54E0-FE273C4A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76" y="2996333"/>
            <a:ext cx="2255715" cy="1036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6B79FC-6CAB-8E55-A6E5-6F2CDCA1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61" y="1416188"/>
            <a:ext cx="2030164" cy="10735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1EC4E3-F6B0-63E4-2CBF-5CF8C4B1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715" y="4261669"/>
            <a:ext cx="2030164" cy="10711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13FACA-76D0-E631-0E18-0826C6222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678" y="5287659"/>
            <a:ext cx="1120237" cy="10364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CC95D5-2C71-122D-2A02-9FDC02F23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084" y="1417410"/>
            <a:ext cx="2030164" cy="1071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62FEE3-B43D-AC39-A88C-D21D6ABFF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798" y="2487327"/>
            <a:ext cx="775450" cy="9481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463BE2-101C-565C-A8C3-2A1B702FA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084" y="2488606"/>
            <a:ext cx="1254714" cy="9481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9EA3FF-9626-5445-7E26-B6A15CE91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8954" y="4691931"/>
            <a:ext cx="2030164" cy="13031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0727F36-4E7D-EE04-B642-38BDB2F3CF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0915" y="2487327"/>
            <a:ext cx="752510" cy="95296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A9DF6F-552B-49DF-AE22-7BA1A7AB71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3261" y="2460240"/>
            <a:ext cx="1277654" cy="9765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10C8281-8259-51FC-2E8A-D4139580B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778" y="4699125"/>
            <a:ext cx="1044030" cy="130313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FC5D5AC-719C-76EA-5E28-8077B0F6D563}"/>
              </a:ext>
            </a:extLst>
          </p:cNvPr>
          <p:cNvCxnSpPr>
            <a:cxnSpLocks/>
          </p:cNvCxnSpPr>
          <p:nvPr/>
        </p:nvCxnSpPr>
        <p:spPr>
          <a:xfrm flipV="1">
            <a:off x="3356998" y="2590674"/>
            <a:ext cx="1082210" cy="552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436AF28-8F4D-72E9-211C-5881EAFBAB27}"/>
              </a:ext>
            </a:extLst>
          </p:cNvPr>
          <p:cNvCxnSpPr/>
          <p:nvPr/>
        </p:nvCxnSpPr>
        <p:spPr>
          <a:xfrm>
            <a:off x="6764694" y="2460240"/>
            <a:ext cx="13902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1B0D46-FC5C-FEFF-F515-79E24EA9473A}"/>
              </a:ext>
            </a:extLst>
          </p:cNvPr>
          <p:cNvCxnSpPr>
            <a:cxnSpLocks/>
          </p:cNvCxnSpPr>
          <p:nvPr/>
        </p:nvCxnSpPr>
        <p:spPr>
          <a:xfrm flipH="1">
            <a:off x="8938037" y="3514538"/>
            <a:ext cx="419878" cy="634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07D82AB-9800-4894-7FD2-3C3465FA6893}"/>
              </a:ext>
            </a:extLst>
          </p:cNvPr>
          <p:cNvCxnSpPr>
            <a:cxnSpLocks/>
          </p:cNvCxnSpPr>
          <p:nvPr/>
        </p:nvCxnSpPr>
        <p:spPr>
          <a:xfrm flipH="1">
            <a:off x="6550090" y="5277600"/>
            <a:ext cx="1110343" cy="17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29B3FC-A1A3-A357-3C50-3AE0497A14A4}"/>
              </a:ext>
            </a:extLst>
          </p:cNvPr>
          <p:cNvSpPr txBox="1"/>
          <p:nvPr/>
        </p:nvSpPr>
        <p:spPr>
          <a:xfrm>
            <a:off x="1530745" y="4029639"/>
            <a:ext cx="1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스마트 워치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A0499-B233-9299-85A9-4D211200841A}"/>
              </a:ext>
            </a:extLst>
          </p:cNvPr>
          <p:cNvSpPr txBox="1"/>
          <p:nvPr/>
        </p:nvSpPr>
        <p:spPr>
          <a:xfrm>
            <a:off x="4901766" y="3463838"/>
            <a:ext cx="1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워치 전용 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D95D1B-64B2-3FF4-D3E8-DEB6E4D81FAD}"/>
              </a:ext>
            </a:extLst>
          </p:cNvPr>
          <p:cNvSpPr txBox="1"/>
          <p:nvPr/>
        </p:nvSpPr>
        <p:spPr>
          <a:xfrm>
            <a:off x="10486869" y="2302661"/>
            <a:ext cx="15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DB </a:t>
            </a:r>
            <a:r>
              <a:rPr lang="ko-KR" altLang="en-US"/>
              <a:t>및 웹서버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EF5EA6-89D3-DB54-21F2-F62F1ADD1D81}"/>
              </a:ext>
            </a:extLst>
          </p:cNvPr>
          <p:cNvSpPr txBox="1"/>
          <p:nvPr/>
        </p:nvSpPr>
        <p:spPr>
          <a:xfrm>
            <a:off x="9990523" y="5101487"/>
            <a:ext cx="1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메인 화면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709810-0A01-A749-D5AB-446A8E043EDE}"/>
              </a:ext>
            </a:extLst>
          </p:cNvPr>
          <p:cNvSpPr txBox="1"/>
          <p:nvPr/>
        </p:nvSpPr>
        <p:spPr>
          <a:xfrm>
            <a:off x="4404036" y="6053349"/>
            <a:ext cx="1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웹 페이지</a:t>
            </a:r>
          </a:p>
        </p:txBody>
      </p:sp>
    </p:spTree>
    <p:extLst>
      <p:ext uri="{BB962C8B-B14F-4D97-AF65-F5344CB8AC3E}">
        <p14:creationId xmlns:p14="http://schemas.microsoft.com/office/powerpoint/2010/main" val="136266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4817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 및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148171-C02D-D635-9662-1AEE1CCE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51" y="1856796"/>
            <a:ext cx="7646993" cy="4795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D1ABC6-85BF-2844-65C9-E6BFB60B14EF}"/>
              </a:ext>
            </a:extLst>
          </p:cNvPr>
          <p:cNvSpPr txBox="1"/>
          <p:nvPr/>
        </p:nvSpPr>
        <p:spPr>
          <a:xfrm>
            <a:off x="4944392" y="1383202"/>
            <a:ext cx="196731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244274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역할 분담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3,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169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37FBC-18DE-6A96-2778-F47D70080061}"/>
              </a:ext>
            </a:extLst>
          </p:cNvPr>
          <p:cNvSpPr/>
          <p:nvPr/>
        </p:nvSpPr>
        <p:spPr>
          <a:xfrm>
            <a:off x="6172985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김기준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 및 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Node.js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연동 연구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D3C62B-5175-AF0A-CB37-03621275FD06}"/>
              </a:ext>
            </a:extLst>
          </p:cNvPr>
          <p:cNvSpPr/>
          <p:nvPr/>
        </p:nvSpPr>
        <p:spPr>
          <a:xfrm>
            <a:off x="1069975" y="1499402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박세훈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</a:t>
            </a:r>
            <a:endParaRPr lang="en-US" altLang="ko-KR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및 연동 연구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C3DB67-6673-4BD2-AEC9-D9A3D33A7221}"/>
              </a:ext>
            </a:extLst>
          </p:cNvPr>
          <p:cNvSpPr/>
          <p:nvPr/>
        </p:nvSpPr>
        <p:spPr>
          <a:xfrm>
            <a:off x="6172985" y="3969864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ko-KR" altLang="en-US" sz="2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제작 및 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연동 연구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073466-262B-B389-0A3B-8C0EB79F12AF}"/>
              </a:ext>
            </a:extLst>
          </p:cNvPr>
          <p:cNvSpPr/>
          <p:nvPr/>
        </p:nvSpPr>
        <p:spPr>
          <a:xfrm>
            <a:off x="1069975" y="3969863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김병철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 및 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움직임 연구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09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진행 과정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4,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129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3659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 과정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220176-66B9-EEF5-1BFA-BB5762A7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37" y="1784716"/>
            <a:ext cx="4001480" cy="2287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198ADE-A3A1-2DC0-ECB8-5AD90177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31" y="4195592"/>
            <a:ext cx="4001480" cy="22870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E5E5CC-80D5-C49B-873C-2E7F82330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516" y="2007716"/>
            <a:ext cx="3780453" cy="4474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429697" y="1315069"/>
            <a:ext cx="246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로그인 및 회원가입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A4199-8937-93E3-B80C-6F49FE22BE26}"/>
              </a:ext>
            </a:extLst>
          </p:cNvPr>
          <p:cNvSpPr txBox="1"/>
          <p:nvPr/>
        </p:nvSpPr>
        <p:spPr>
          <a:xfrm>
            <a:off x="7201636" y="1490097"/>
            <a:ext cx="271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회원 가입 성공 메시지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8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3752341" cy="1057669"/>
            <a:chOff x="447040" y="68150"/>
            <a:chExt cx="3752341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36599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진행 과정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CB3C1C-F71D-E75E-7440-C69C6425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2004387"/>
            <a:ext cx="5751444" cy="38113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DB98A0-67CC-D9F8-D8D7-CAB1E39B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02" y="1705019"/>
            <a:ext cx="5292352" cy="1257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11E83D-1776-F7AE-64B2-8C4BA573C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003" y="3605955"/>
            <a:ext cx="5292353" cy="2209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65FA6A-E9A7-E7D8-1C47-21B2CFAADA94}"/>
              </a:ext>
            </a:extLst>
          </p:cNvPr>
          <p:cNvSpPr txBox="1"/>
          <p:nvPr/>
        </p:nvSpPr>
        <p:spPr>
          <a:xfrm>
            <a:off x="2276087" y="1459402"/>
            <a:ext cx="222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&lt;Web – Unity </a:t>
            </a:r>
            <a:r>
              <a:rPr lang="ko-KR" altLang="en-US"/>
              <a:t>연동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584959-0856-1D54-66D0-5D83DC2C73EC}"/>
              </a:ext>
            </a:extLst>
          </p:cNvPr>
          <p:cNvSpPr txBox="1"/>
          <p:nvPr/>
        </p:nvSpPr>
        <p:spPr>
          <a:xfrm>
            <a:off x="7980251" y="1322217"/>
            <a:ext cx="212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서버 포트포워딩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AABDF7-40C6-C409-E6C0-C4EA117C6F04}"/>
              </a:ext>
            </a:extLst>
          </p:cNvPr>
          <p:cNvSpPr txBox="1"/>
          <p:nvPr/>
        </p:nvSpPr>
        <p:spPr>
          <a:xfrm>
            <a:off x="8078748" y="3167501"/>
            <a:ext cx="192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데이터 베이스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0EAA6-91BD-0643-A499-2674081A3B99}"/>
              </a:ext>
            </a:extLst>
          </p:cNvPr>
          <p:cNvSpPr txBox="1"/>
          <p:nvPr/>
        </p:nvSpPr>
        <p:spPr>
          <a:xfrm>
            <a:off x="8495181" y="6190494"/>
            <a:ext cx="369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>
                <a:solidFill>
                  <a:srgbClr val="0070C0"/>
                </a:solidFill>
              </a:rPr>
              <a:t>http://meta-band.iptime.org:25253/</a:t>
            </a:r>
            <a:endParaRPr lang="ko-KR" altLang="en-US" u="sng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57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3659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 과정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A4199-8937-93E3-B80C-6F49FE22BE26}"/>
              </a:ext>
            </a:extLst>
          </p:cNvPr>
          <p:cNvSpPr txBox="1"/>
          <p:nvPr/>
        </p:nvSpPr>
        <p:spPr>
          <a:xfrm>
            <a:off x="4969229" y="1622488"/>
            <a:ext cx="21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&lt;UNITY </a:t>
            </a:r>
            <a:r>
              <a:rPr lang="ko-KR" altLang="en-US"/>
              <a:t>전체 화면</a:t>
            </a:r>
            <a:r>
              <a:rPr lang="en-US" altLang="ko-KR"/>
              <a:t>&gt;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F97832-D0F8-840B-8836-160B4AB2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2377948"/>
            <a:ext cx="5878526" cy="38082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8462AF-B091-445A-3D87-DA629535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496" y="2377941"/>
            <a:ext cx="5878527" cy="38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5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3752341" cy="1057669"/>
            <a:chOff x="447040" y="68150"/>
            <a:chExt cx="3752341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36599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진행 과정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5FA6A-E9A7-E7D8-1C47-21B2CFAADA94}"/>
              </a:ext>
            </a:extLst>
          </p:cNvPr>
          <p:cNvSpPr txBox="1"/>
          <p:nvPr/>
        </p:nvSpPr>
        <p:spPr>
          <a:xfrm>
            <a:off x="1578591" y="1568798"/>
            <a:ext cx="24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캐릭터 움직임 연구</a:t>
            </a:r>
            <a:r>
              <a:rPr lang="en-US" altLang="ko-KR"/>
              <a:t>&gt;</a:t>
            </a:r>
            <a:endParaRPr lang="ko-KR" altLang="en-US"/>
          </a:p>
        </p:txBody>
      </p:sp>
      <p:pic>
        <p:nvPicPr>
          <p:cNvPr id="3" name="KakaoTalk_20230523_025250771">
            <a:hlinkClick r:id="" action="ppaction://media"/>
            <a:extLst>
              <a:ext uri="{FF2B5EF4-FFF2-40B4-BE49-F238E27FC236}">
                <a16:creationId xmlns:a16="http://schemas.microsoft.com/office/drawing/2014/main" id="{37A51CEC-9B0B-575D-6CDE-BE831AC231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6" y="2053158"/>
            <a:ext cx="4880638" cy="3775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8B5B49-D482-343A-F195-DC64A9FA1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277" y="1817307"/>
            <a:ext cx="3057331" cy="4649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B90E04-0BB8-FE80-E8A1-0858AA942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691" y="1817308"/>
            <a:ext cx="3057332" cy="46491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C53BD-884E-9B18-381D-9246ECD69DD5}"/>
              </a:ext>
            </a:extLst>
          </p:cNvPr>
          <p:cNvSpPr txBox="1"/>
          <p:nvPr/>
        </p:nvSpPr>
        <p:spPr>
          <a:xfrm>
            <a:off x="5960942" y="1337865"/>
            <a:ext cx="21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캐릭터 위치 세팅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DA4F5-CDE8-9382-C69D-A9F6F2B918CE}"/>
              </a:ext>
            </a:extLst>
          </p:cNvPr>
          <p:cNvSpPr txBox="1"/>
          <p:nvPr/>
        </p:nvSpPr>
        <p:spPr>
          <a:xfrm>
            <a:off x="8823032" y="1337866"/>
            <a:ext cx="317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움직임을 위한 랜덤 테스트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9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365592"/>
            <a:ext cx="11523306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935F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863864" y="685594"/>
              <a:ext cx="58478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 of Contents.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919846" y="2055015"/>
            <a:ext cx="5687231" cy="707886"/>
            <a:chOff x="1088192" y="2426368"/>
            <a:chExt cx="5687231" cy="70788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746263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1987694" y="2550636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주제 및 목적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919846" y="3095127"/>
            <a:ext cx="5687231" cy="707886"/>
            <a:chOff x="1088192" y="2426368"/>
            <a:chExt cx="5687231" cy="70788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716380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29A44-90C9-4416-B007-9489C267FACB}"/>
                </a:ext>
              </a:extLst>
            </p:cNvPr>
            <p:cNvSpPr txBox="1"/>
            <p:nvPr/>
          </p:nvSpPr>
          <p:spPr>
            <a:xfrm>
              <a:off x="1987694" y="2548942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구성도 및 </a:t>
              </a:r>
              <a:r>
                <a:rPr lang="en-US" altLang="ko-KR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919846" y="4117117"/>
            <a:ext cx="5687231" cy="707886"/>
            <a:chOff x="1088192" y="2426368"/>
            <a:chExt cx="5687231" cy="70788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716380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FA8F4-77B2-451D-A87E-F44472F7E797}"/>
                </a:ext>
              </a:extLst>
            </p:cNvPr>
            <p:cNvSpPr txBox="1"/>
            <p:nvPr/>
          </p:nvSpPr>
          <p:spPr>
            <a:xfrm>
              <a:off x="1987694" y="2518701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  <a:endParaRPr lang="en-US" altLang="ko-KR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4D4B73-EF10-6739-E552-C8F811E9A475}"/>
              </a:ext>
            </a:extLst>
          </p:cNvPr>
          <p:cNvGrpSpPr/>
          <p:nvPr/>
        </p:nvGrpSpPr>
        <p:grpSpPr>
          <a:xfrm>
            <a:off x="6804660" y="2055015"/>
            <a:ext cx="5687231" cy="707886"/>
            <a:chOff x="1088192" y="2426368"/>
            <a:chExt cx="5687231" cy="70788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E43BAD5-DE19-950D-2A05-9AA29FA6D33C}"/>
                </a:ext>
              </a:extLst>
            </p:cNvPr>
            <p:cNvSpPr/>
            <p:nvPr/>
          </p:nvSpPr>
          <p:spPr>
            <a:xfrm>
              <a:off x="1088192" y="2426368"/>
              <a:ext cx="746263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474AF-A2FF-DB78-9BFD-76B6A3655443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83BA4F-4FBC-6F4D-E59D-3C6435F9694C}"/>
                </a:ext>
              </a:extLst>
            </p:cNvPr>
            <p:cNvSpPr txBox="1"/>
            <p:nvPr/>
          </p:nvSpPr>
          <p:spPr>
            <a:xfrm>
              <a:off x="1987694" y="2518701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예정사항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DD1C8-CFAF-98EE-E160-F83F270BD2C9}"/>
              </a:ext>
            </a:extLst>
          </p:cNvPr>
          <p:cNvGrpSpPr/>
          <p:nvPr/>
        </p:nvGrpSpPr>
        <p:grpSpPr>
          <a:xfrm>
            <a:off x="6804660" y="3081172"/>
            <a:ext cx="5743385" cy="721841"/>
            <a:chOff x="1088192" y="2426368"/>
            <a:chExt cx="5743385" cy="7218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6945C8-BC78-0892-061E-9B081EBB2D83}"/>
                </a:ext>
              </a:extLst>
            </p:cNvPr>
            <p:cNvSpPr/>
            <p:nvPr/>
          </p:nvSpPr>
          <p:spPr>
            <a:xfrm>
              <a:off x="1088192" y="2426368"/>
              <a:ext cx="746263" cy="721841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EC1F3B-45AF-0D96-0D47-36CB3A53AC65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D84BE9-21C7-7AFD-2BAA-B9CE42B178D6}"/>
                </a:ext>
              </a:extLst>
            </p:cNvPr>
            <p:cNvSpPr txBox="1"/>
            <p:nvPr/>
          </p:nvSpPr>
          <p:spPr>
            <a:xfrm>
              <a:off x="2043848" y="2532656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타임 테이블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35C788B-B26B-523B-C650-F5EEA60692A7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BC602F-9B98-A65A-04DE-256F8DDC7EE9}"/>
              </a:ext>
            </a:extLst>
          </p:cNvPr>
          <p:cNvGrpSpPr/>
          <p:nvPr/>
        </p:nvGrpSpPr>
        <p:grpSpPr>
          <a:xfrm>
            <a:off x="6804660" y="4101919"/>
            <a:ext cx="5743385" cy="721841"/>
            <a:chOff x="1088192" y="2426368"/>
            <a:chExt cx="5743385" cy="7218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B6D129-5D2E-D830-B359-3929CCA7F19E}"/>
                </a:ext>
              </a:extLst>
            </p:cNvPr>
            <p:cNvSpPr/>
            <p:nvPr/>
          </p:nvSpPr>
          <p:spPr>
            <a:xfrm>
              <a:off x="1088192" y="2426368"/>
              <a:ext cx="746263" cy="721841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822CC8-A196-24AC-E051-7A78CEB04925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A80044-9174-1A2B-00B2-1E12780CFEDE}"/>
                </a:ext>
              </a:extLst>
            </p:cNvPr>
            <p:cNvSpPr txBox="1"/>
            <p:nvPr/>
          </p:nvSpPr>
          <p:spPr>
            <a:xfrm>
              <a:off x="2043848" y="2532656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현실적 제한조건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785B97-8427-4B1B-6677-D21762A44536}"/>
              </a:ext>
            </a:extLst>
          </p:cNvPr>
          <p:cNvGrpSpPr/>
          <p:nvPr/>
        </p:nvGrpSpPr>
        <p:grpSpPr>
          <a:xfrm>
            <a:off x="1919846" y="5176521"/>
            <a:ext cx="5687231" cy="707886"/>
            <a:chOff x="1088192" y="2426368"/>
            <a:chExt cx="5687231" cy="70788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42034D0-5BA1-6E1E-94F6-ECB7F0FABD8F}"/>
                </a:ext>
              </a:extLst>
            </p:cNvPr>
            <p:cNvSpPr/>
            <p:nvPr/>
          </p:nvSpPr>
          <p:spPr>
            <a:xfrm>
              <a:off x="1088192" y="2426368"/>
              <a:ext cx="716380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8F791B-5AEB-B506-E4F2-FDF05B98A186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7B6C35-C154-FD25-9FD4-03BE3210CB47}"/>
                </a:ext>
              </a:extLst>
            </p:cNvPr>
            <p:cNvSpPr txBox="1"/>
            <p:nvPr/>
          </p:nvSpPr>
          <p:spPr>
            <a:xfrm>
              <a:off x="1987694" y="2518701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진행과정</a:t>
              </a:r>
              <a:endParaRPr lang="en-US" altLang="ko-KR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B1C3EA-4CE0-F211-993D-C3EAEE9790A6}"/>
              </a:ext>
            </a:extLst>
          </p:cNvPr>
          <p:cNvGrpSpPr/>
          <p:nvPr/>
        </p:nvGrpSpPr>
        <p:grpSpPr>
          <a:xfrm>
            <a:off x="6804660" y="5162566"/>
            <a:ext cx="5743385" cy="721841"/>
            <a:chOff x="1088192" y="2426368"/>
            <a:chExt cx="5743385" cy="7218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507B56B-A4DD-EC32-54D1-3B061D1B09E4}"/>
                </a:ext>
              </a:extLst>
            </p:cNvPr>
            <p:cNvSpPr/>
            <p:nvPr/>
          </p:nvSpPr>
          <p:spPr>
            <a:xfrm>
              <a:off x="1088192" y="2426368"/>
              <a:ext cx="746263" cy="721841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58039A-FBA5-F544-3DFA-D88FB09C3205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0933A3-1B7B-89D9-AD54-60C4C1CB0C0C}"/>
                </a:ext>
              </a:extLst>
            </p:cNvPr>
            <p:cNvSpPr txBox="1"/>
            <p:nvPr/>
          </p:nvSpPr>
          <p:spPr>
            <a:xfrm>
              <a:off x="2043848" y="2532656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144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3659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 과정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A4199-8937-93E3-B80C-6F49FE22BE26}"/>
              </a:ext>
            </a:extLst>
          </p:cNvPr>
          <p:cNvSpPr txBox="1"/>
          <p:nvPr/>
        </p:nvSpPr>
        <p:spPr>
          <a:xfrm>
            <a:off x="-25615" y="3709232"/>
            <a:ext cx="244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웹페이지 메인 화면</a:t>
            </a:r>
            <a:r>
              <a:rPr lang="en-US" altLang="ko-KR"/>
              <a:t>&gt;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4EFF6C-18A0-E386-6B2E-CAB1A39F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14" y="1236373"/>
            <a:ext cx="4381350" cy="2676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77C7FB-5BFF-455B-ACB6-55CE6A576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614" y="3893901"/>
            <a:ext cx="4381350" cy="27586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D97E8B-7641-C490-9A63-2BD1B1ED5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711" y="1236374"/>
            <a:ext cx="4234950" cy="26764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AC4A47-CD06-31F2-01D7-C3A8ED7B4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710" y="3893898"/>
            <a:ext cx="4234950" cy="27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1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3752341" cy="1057669"/>
            <a:chOff x="447040" y="68150"/>
            <a:chExt cx="3752341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36599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진행 과정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DA4F5-CDE8-9382-C69D-A9F6F2B918CE}"/>
              </a:ext>
            </a:extLst>
          </p:cNvPr>
          <p:cNvSpPr txBox="1"/>
          <p:nvPr/>
        </p:nvSpPr>
        <p:spPr>
          <a:xfrm>
            <a:off x="5116628" y="1754958"/>
            <a:ext cx="165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자유 게시판</a:t>
            </a:r>
            <a:r>
              <a:rPr lang="en-US" altLang="ko-KR"/>
              <a:t>&gt;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4FA37A-AFE6-41C8-95BF-3B2FBBF2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2496608"/>
            <a:ext cx="5601131" cy="33030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1B4A14-C682-66CE-2AC3-9072D4BB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793" y="2490585"/>
            <a:ext cx="5601131" cy="33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향후 예정 사항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5,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027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3659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예정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60626-002B-6906-4FEE-FFF078AF2AC7}"/>
              </a:ext>
            </a:extLst>
          </p:cNvPr>
          <p:cNvSpPr txBox="1"/>
          <p:nvPr/>
        </p:nvSpPr>
        <p:spPr>
          <a:xfrm>
            <a:off x="1512668" y="1700216"/>
            <a:ext cx="146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Fitbit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7C2C3-AAE4-4242-D712-C8980115CEF2}"/>
              </a:ext>
            </a:extLst>
          </p:cNvPr>
          <p:cNvSpPr txBox="1"/>
          <p:nvPr/>
        </p:nvSpPr>
        <p:spPr>
          <a:xfrm>
            <a:off x="4311851" y="1700216"/>
            <a:ext cx="291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업데이트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E3831F-231B-1E18-9D60-75DB194649A7}"/>
              </a:ext>
            </a:extLst>
          </p:cNvPr>
          <p:cNvSpPr txBox="1"/>
          <p:nvPr/>
        </p:nvSpPr>
        <p:spPr>
          <a:xfrm>
            <a:off x="7993223" y="1727703"/>
            <a:ext cx="26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 Rendering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94EE2-8C6E-A6C6-F2F0-E6ED8E869EFC}"/>
              </a:ext>
            </a:extLst>
          </p:cNvPr>
          <p:cNvSpPr/>
          <p:nvPr/>
        </p:nvSpPr>
        <p:spPr>
          <a:xfrm>
            <a:off x="692253" y="1467823"/>
            <a:ext cx="10807494" cy="23425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Fitbit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연구 </a:t>
            </a:r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REST API / Web Soket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활용하여 건강정보 수집 및 전송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B35F41-9759-A821-8A58-4FF1FF121EAF}"/>
              </a:ext>
            </a:extLst>
          </p:cNvPr>
          <p:cNvSpPr/>
          <p:nvPr/>
        </p:nvSpPr>
        <p:spPr>
          <a:xfrm>
            <a:off x="692253" y="4094324"/>
            <a:ext cx="10807494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위치 업데이트 연구 </a:t>
            </a:r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PIR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센서로 독거노인의 위치 최신화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58DF601-0351-8DBD-BA23-D35A9738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27" y="2449740"/>
            <a:ext cx="2030164" cy="10735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DC79FC9-2609-3126-6FB2-A1BBD4D08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949" y="2427477"/>
            <a:ext cx="752510" cy="10690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2EE83C-6F8E-11BC-0CAE-59176C39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473" y="2454305"/>
            <a:ext cx="1277654" cy="10690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3627CC3-1C69-7D4D-672C-7C77CE228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085" y="2424534"/>
            <a:ext cx="2255715" cy="1036409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30FA88-3026-5714-DC41-E237A2A62188}"/>
              </a:ext>
            </a:extLst>
          </p:cNvPr>
          <p:cNvCxnSpPr/>
          <p:nvPr/>
        </p:nvCxnSpPr>
        <p:spPr>
          <a:xfrm>
            <a:off x="4590661" y="2929812"/>
            <a:ext cx="84908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11D63C88-EEEA-2769-59CB-7BF126AFE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125" y="4947942"/>
            <a:ext cx="1494388" cy="123844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5822D4-A84C-4D8B-75FC-13CFF9CBC9E6}"/>
              </a:ext>
            </a:extLst>
          </p:cNvPr>
          <p:cNvCxnSpPr/>
          <p:nvPr/>
        </p:nvCxnSpPr>
        <p:spPr>
          <a:xfrm>
            <a:off x="4243619" y="5567163"/>
            <a:ext cx="97860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>
            <a:extLst>
              <a:ext uri="{FF2B5EF4-FFF2-40B4-BE49-F238E27FC236}">
                <a16:creationId xmlns:a16="http://schemas.microsoft.com/office/drawing/2014/main" id="{826F1F9D-C216-F1D1-896C-DCBE5538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747" y="4730614"/>
            <a:ext cx="2097961" cy="16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래픽 31" descr="지팡이를 사용하는 나이 든 남자">
            <a:extLst>
              <a:ext uri="{FF2B5EF4-FFF2-40B4-BE49-F238E27FC236}">
                <a16:creationId xmlns:a16="http://schemas.microsoft.com/office/drawing/2014/main" id="{DF8F9466-93DC-D743-E431-06352D136A1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391825" y="5617769"/>
            <a:ext cx="288147" cy="5344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8276ECC-0F6A-CA78-8558-EDCB39802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797" y="4935344"/>
            <a:ext cx="462202" cy="3830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98715BE-349B-D1B5-8431-30F8C6A71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685" y="5790995"/>
            <a:ext cx="462202" cy="3830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3BFEA48-39AE-4ADE-B9D0-E221E5F46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429" y="5803345"/>
            <a:ext cx="462202" cy="383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FF83690-A98D-4A02-F93E-2AD9660E11DC}"/>
              </a:ext>
            </a:extLst>
          </p:cNvPr>
          <p:cNvSpPr txBox="1"/>
          <p:nvPr/>
        </p:nvSpPr>
        <p:spPr>
          <a:xfrm>
            <a:off x="7614798" y="5363418"/>
            <a:ext cx="209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현재 거실에 있음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CB832AFB-233E-C7C5-4C3E-832609C183D6}"/>
              </a:ext>
            </a:extLst>
          </p:cNvPr>
          <p:cNvSpPr/>
          <p:nvPr/>
        </p:nvSpPr>
        <p:spPr>
          <a:xfrm>
            <a:off x="6466114" y="4945840"/>
            <a:ext cx="139959" cy="151334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2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3752341" cy="1057669"/>
            <a:chOff x="447040" y="68150"/>
            <a:chExt cx="3752341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36599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예정 사항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3899D-F722-4F77-5C70-AADE1D1AB00C}"/>
              </a:ext>
            </a:extLst>
          </p:cNvPr>
          <p:cNvSpPr txBox="1"/>
          <p:nvPr/>
        </p:nvSpPr>
        <p:spPr>
          <a:xfrm>
            <a:off x="344556" y="2424008"/>
            <a:ext cx="51791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활용방식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집 구조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Type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본인의 집구조를 여러 타입 중 선택 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② 사용자가 직접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제작 할 수 있는 방식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D4102-BBC8-2B76-0777-368D2F679CE0}"/>
              </a:ext>
            </a:extLst>
          </p:cNvPr>
          <p:cNvSpPr txBox="1"/>
          <p:nvPr/>
        </p:nvSpPr>
        <p:spPr>
          <a:xfrm>
            <a:off x="780409" y="1276476"/>
            <a:ext cx="420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&lt;Map Rendering </a:t>
            </a:r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altLang="ko-KR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부산 조방앞 범일동 동일타워(구) 장영자 빌딩이 새롭게 탄생하여 오피스텔, 사무실, 원룸, 투룸 분양 중">
            <a:extLst>
              <a:ext uri="{FF2B5EF4-FFF2-40B4-BE49-F238E27FC236}">
                <a16:creationId xmlns:a16="http://schemas.microsoft.com/office/drawing/2014/main" id="{665FD69B-39AD-1FD4-08D5-EF1AF6C6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79" y="1233068"/>
            <a:ext cx="2866116" cy="24815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71D003-2784-761C-41C2-7CCE1AD35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67" y="1233068"/>
            <a:ext cx="2866116" cy="2481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래픽 19" descr="배지 윤곽선">
            <a:extLst>
              <a:ext uri="{FF2B5EF4-FFF2-40B4-BE49-F238E27FC236}">
                <a16:creationId xmlns:a16="http://schemas.microsoft.com/office/drawing/2014/main" id="{BAE11402-E9AC-08CB-65C9-3A892C593A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5271" y="1202171"/>
            <a:ext cx="547396" cy="547396"/>
          </a:xfrm>
          <a:prstGeom prst="rect">
            <a:avLst/>
          </a:prstGeom>
        </p:spPr>
      </p:pic>
      <p:pic>
        <p:nvPicPr>
          <p:cNvPr id="23" name="그래픽 22" descr="배지 1 윤곽선">
            <a:extLst>
              <a:ext uri="{FF2B5EF4-FFF2-40B4-BE49-F238E27FC236}">
                <a16:creationId xmlns:a16="http://schemas.microsoft.com/office/drawing/2014/main" id="{BF7236DB-DC35-4DBB-F370-A8D3F0178C8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6083" y="1202171"/>
            <a:ext cx="547396" cy="523219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2D4DA62-8AB0-8B06-4124-A53F6A42BEC6}"/>
              </a:ext>
            </a:extLst>
          </p:cNvPr>
          <p:cNvCxnSpPr>
            <a:cxnSpLocks/>
          </p:cNvCxnSpPr>
          <p:nvPr/>
        </p:nvCxnSpPr>
        <p:spPr>
          <a:xfrm>
            <a:off x="2881991" y="3810402"/>
            <a:ext cx="0" cy="7172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53945E-0DFD-4C2F-331C-F2EB955AF54D}"/>
              </a:ext>
            </a:extLst>
          </p:cNvPr>
          <p:cNvSpPr txBox="1"/>
          <p:nvPr/>
        </p:nvSpPr>
        <p:spPr>
          <a:xfrm>
            <a:off x="871342" y="4767910"/>
            <a:ext cx="40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③ 사용자의 선택대로 </a:t>
            </a:r>
            <a:r>
              <a:rPr lang="en-US" altLang="ko-KR"/>
              <a:t>3D </a:t>
            </a:r>
            <a:r>
              <a:rPr lang="ko-KR" altLang="en-US"/>
              <a:t>렌더링 진행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ED20E7-FA6F-572B-DD77-FB4647282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5911" y="4139635"/>
            <a:ext cx="2866116" cy="2188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래픽 27" descr="배지 3 윤곽선">
            <a:extLst>
              <a:ext uri="{FF2B5EF4-FFF2-40B4-BE49-F238E27FC236}">
                <a16:creationId xmlns:a16="http://schemas.microsoft.com/office/drawing/2014/main" id="{3C609115-9755-4C17-81BA-8E33CF1FCA9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6829" y="4139635"/>
            <a:ext cx="559082" cy="5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2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타임 테이블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6,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949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29738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타임 테이블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1B8B0D-1DEC-CA52-BDFA-290005270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66978"/>
              </p:ext>
            </p:extLst>
          </p:nvPr>
        </p:nvGraphicFramePr>
        <p:xfrm>
          <a:off x="86624" y="1419058"/>
          <a:ext cx="11744592" cy="478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863999610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169455066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3519013401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3885299588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2600428084"/>
                    </a:ext>
                  </a:extLst>
                </a:gridCol>
                <a:gridCol w="978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0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 발표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발표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053"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7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 설정</a:t>
                      </a:r>
                      <a:endParaRPr kumimoji="0" lang="en-US" altLang="ko-KR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AF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FitBit </a:t>
                      </a:r>
                      <a:r>
                        <a:rPr lang="ko-KR" alt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프리미엄 서비스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53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</a:t>
                      </a:r>
                      <a:endParaRPr kumimoji="0" lang="en-US" altLang="ko-KR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927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en-US" altLang="ko-KR" sz="10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53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7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UNTIY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디자인</a:t>
                      </a:r>
                      <a:endParaRPr kumimoji="0" lang="en-US" altLang="ko-KR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AF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053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7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연동</a:t>
                      </a:r>
                      <a:endParaRPr kumimoji="0" lang="en-US" altLang="ko-KR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7A3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7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7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웹 페이지 제작</a:t>
                      </a:r>
                      <a:endParaRPr kumimoji="0" lang="en-US" altLang="ko-KR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9D7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7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12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현실적 제한조건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7,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502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3">
            <a:extLst>
              <a:ext uri="{FF2B5EF4-FFF2-40B4-BE49-F238E27FC236}">
                <a16:creationId xmlns:a16="http://schemas.microsoft.com/office/drawing/2014/main" id="{7B707FCD-C356-1B24-600B-9E8CC6B098D7}"/>
              </a:ext>
            </a:extLst>
          </p:cNvPr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FDB2F7-9F0C-F898-F01D-AB8F047C48E7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952E5-AE1F-2D52-4033-79237DB59851}"/>
              </a:ext>
            </a:extLst>
          </p:cNvPr>
          <p:cNvSpPr txBox="1"/>
          <p:nvPr/>
        </p:nvSpPr>
        <p:spPr>
          <a:xfrm>
            <a:off x="539405" y="68150"/>
            <a:ext cx="4025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현실적 제한조건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61FDA-2D85-9219-841A-AF1251D32952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8C0B48-C078-BF3F-A312-41FDF1ACFB25}"/>
              </a:ext>
            </a:extLst>
          </p:cNvPr>
          <p:cNvSpPr/>
          <p:nvPr/>
        </p:nvSpPr>
        <p:spPr>
          <a:xfrm>
            <a:off x="528983" y="1473429"/>
            <a:ext cx="2506012" cy="9531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경쟁력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87CFBF-7CB0-7584-9053-260D334FB562}"/>
              </a:ext>
            </a:extLst>
          </p:cNvPr>
          <p:cNvSpPr/>
          <p:nvPr/>
        </p:nvSpPr>
        <p:spPr>
          <a:xfrm>
            <a:off x="523911" y="2784418"/>
            <a:ext cx="2506012" cy="9531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가용성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F3AB298-DF1A-EAD1-34FE-9A0904B3735E}"/>
              </a:ext>
            </a:extLst>
          </p:cNvPr>
          <p:cNvSpPr/>
          <p:nvPr/>
        </p:nvSpPr>
        <p:spPr>
          <a:xfrm>
            <a:off x="523911" y="4094023"/>
            <a:ext cx="2506012" cy="9531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1723B2-4139-3468-EA4F-D2A506053ABE}"/>
              </a:ext>
            </a:extLst>
          </p:cNvPr>
          <p:cNvSpPr/>
          <p:nvPr/>
        </p:nvSpPr>
        <p:spPr>
          <a:xfrm>
            <a:off x="523911" y="5334977"/>
            <a:ext cx="2506012" cy="9531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신뢰성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10B96-8B17-52B5-10C8-18D6D60A3398}"/>
              </a:ext>
            </a:extLst>
          </p:cNvPr>
          <p:cNvSpPr txBox="1"/>
          <p:nvPr/>
        </p:nvSpPr>
        <p:spPr>
          <a:xfrm>
            <a:off x="3332137" y="1765335"/>
            <a:ext cx="29935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시장에서 경쟁력이 있는가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DB9F5B-7646-E52F-AF6E-E319794833B2}"/>
              </a:ext>
            </a:extLst>
          </p:cNvPr>
          <p:cNvSpPr txBox="1"/>
          <p:nvPr/>
        </p:nvSpPr>
        <p:spPr>
          <a:xfrm>
            <a:off x="3332137" y="3077884"/>
            <a:ext cx="29935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스마트워치 의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가용성은 높은가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?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2DEA5-B03D-80EE-CC2E-0B4846AC2DA4}"/>
              </a:ext>
            </a:extLst>
          </p:cNvPr>
          <p:cNvSpPr txBox="1"/>
          <p:nvPr/>
        </p:nvSpPr>
        <p:spPr>
          <a:xfrm>
            <a:off x="3332137" y="4383534"/>
            <a:ext cx="33476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제품의 개발과정이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효율적인가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?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4FB76-4186-2518-AA2E-DC59FCBAD25E}"/>
              </a:ext>
            </a:extLst>
          </p:cNvPr>
          <p:cNvSpPr txBox="1"/>
          <p:nvPr/>
        </p:nvSpPr>
        <p:spPr>
          <a:xfrm>
            <a:off x="3332137" y="5626883"/>
            <a:ext cx="29935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제품의 측정값은 </a:t>
            </a:r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믿을만한가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2D4BCBD-BEC6-A0D8-423E-E41C2ACE49CB}"/>
              </a:ext>
            </a:extLst>
          </p:cNvPr>
          <p:cNvSpPr/>
          <p:nvPr/>
        </p:nvSpPr>
        <p:spPr>
          <a:xfrm>
            <a:off x="6325711" y="1828800"/>
            <a:ext cx="826758" cy="2120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19508DD-3FA7-76D9-F68C-35E99F0ECB16}"/>
              </a:ext>
            </a:extLst>
          </p:cNvPr>
          <p:cNvSpPr/>
          <p:nvPr/>
        </p:nvSpPr>
        <p:spPr>
          <a:xfrm>
            <a:off x="6325711" y="3154976"/>
            <a:ext cx="826758" cy="2120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A0EFE5D-F31F-DD5C-57EA-4041FF7A1F98}"/>
              </a:ext>
            </a:extLst>
          </p:cNvPr>
          <p:cNvSpPr/>
          <p:nvPr/>
        </p:nvSpPr>
        <p:spPr>
          <a:xfrm>
            <a:off x="6325711" y="4439102"/>
            <a:ext cx="826758" cy="2120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80B93AD-FB7B-5405-5761-0AA847158645}"/>
              </a:ext>
            </a:extLst>
          </p:cNvPr>
          <p:cNvSpPr/>
          <p:nvPr/>
        </p:nvSpPr>
        <p:spPr>
          <a:xfrm>
            <a:off x="6325711" y="5678557"/>
            <a:ext cx="826758" cy="2120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405FC7-E21D-83C3-4C09-FBCE6BB1ECFB}"/>
              </a:ext>
            </a:extLst>
          </p:cNvPr>
          <p:cNvSpPr txBox="1"/>
          <p:nvPr/>
        </p:nvSpPr>
        <p:spPr>
          <a:xfrm>
            <a:off x="7365329" y="1780996"/>
            <a:ext cx="4324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시중에 오픈소스를 제공하는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워치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밴드 제품이 많지 않음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FC63B-08B6-971C-CE93-118692FC668F}"/>
              </a:ext>
            </a:extLst>
          </p:cNvPr>
          <p:cNvSpPr txBox="1"/>
          <p:nvPr/>
        </p:nvSpPr>
        <p:spPr>
          <a:xfrm>
            <a:off x="7365329" y="3111289"/>
            <a:ext cx="4324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독거노인이 사용하기에 어려움이 존재할 수 있음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보호자의 교육과 꾸준한 관리가 필요함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8AF45-4991-54C3-6369-01075BE8C998}"/>
              </a:ext>
            </a:extLst>
          </p:cNvPr>
          <p:cNvSpPr txBox="1"/>
          <p:nvPr/>
        </p:nvSpPr>
        <p:spPr>
          <a:xfrm>
            <a:off x="7365329" y="4422164"/>
            <a:ext cx="4324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집안 구조를 업데이트 해야 하는 번거로움 발생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DCFBA-A8CE-A7A2-8B56-6C3F68A48F75}"/>
              </a:ext>
            </a:extLst>
          </p:cNvPr>
          <p:cNvSpPr txBox="1"/>
          <p:nvPr/>
        </p:nvSpPr>
        <p:spPr>
          <a:xfrm>
            <a:off x="7365329" y="5601364"/>
            <a:ext cx="4324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심박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및 측정 정보의 오차범위가 존재할 수 있음</a:t>
            </a:r>
          </a:p>
        </p:txBody>
      </p:sp>
    </p:spTree>
    <p:extLst>
      <p:ext uri="{BB962C8B-B14F-4D97-AF65-F5344CB8AC3E}">
        <p14:creationId xmlns:p14="http://schemas.microsoft.com/office/powerpoint/2010/main" val="99869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기대 효과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HY견고딕" panose="02030600000101010101" pitchFamily="18" charset="-127"/>
                    <a:ea typeface="나눔스퀘어 ExtraBold" panose="020B0600000101010101" pitchFamily="50" charset="-127"/>
                  </a:rPr>
                  <a:t>Part 8,</a:t>
                </a:r>
                <a:endParaRPr lang="ko-KR" altLang="en-US" sz="4000" b="1" dirty="0">
                  <a:latin typeface="HY견고딕" panose="02030600000101010101" pitchFamily="18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020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 주제 및 목적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1,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91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B41E7B-79F1-465B-A18A-519E8B9D498D}"/>
              </a:ext>
            </a:extLst>
          </p:cNvPr>
          <p:cNvSpPr/>
          <p:nvPr/>
        </p:nvSpPr>
        <p:spPr>
          <a:xfrm>
            <a:off x="367975" y="1844525"/>
            <a:ext cx="11480926" cy="10730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독거노인의 </a:t>
            </a:r>
            <a:r>
              <a:rPr lang="ko-KR" altLang="en-US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 정보</a:t>
            </a:r>
            <a:r>
              <a:rPr lang="en-US" altLang="ko-KR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심박수</a:t>
            </a:r>
            <a:r>
              <a:rPr lang="en-US" altLang="ko-KR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활동량 등</a:t>
            </a:r>
            <a:r>
              <a:rPr lang="en-US" altLang="ko-KR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실시간으로 파악할 수 있다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A5B2B4-46FD-4728-AE2E-5D8AAA884D63}"/>
              </a:ext>
            </a:extLst>
          </p:cNvPr>
          <p:cNvSpPr/>
          <p:nvPr/>
        </p:nvSpPr>
        <p:spPr>
          <a:xfrm>
            <a:off x="367976" y="3341339"/>
            <a:ext cx="11480926" cy="1073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화면을 통해 보호자가 독거노인의 상태를 쉽게 확인 가능하다</a:t>
            </a:r>
            <a:r>
              <a:rPr lang="en-US" altLang="ko-KR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ED667C05-EB39-7339-D0D1-A6B55B0C1CCB}"/>
              </a:ext>
            </a:extLst>
          </p:cNvPr>
          <p:cNvSpPr/>
          <p:nvPr/>
        </p:nvSpPr>
        <p:spPr>
          <a:xfrm>
            <a:off x="0" y="0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D710F-0377-CCEA-C62E-2F102572FFE3}"/>
              </a:ext>
            </a:extLst>
          </p:cNvPr>
          <p:cNvSpPr txBox="1"/>
          <p:nvPr/>
        </p:nvSpPr>
        <p:spPr>
          <a:xfrm>
            <a:off x="416560" y="69365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B2DC4-0F89-B4DA-3033-1827D9FF2D2E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直線コネクタ 2">
            <a:extLst>
              <a:ext uri="{FF2B5EF4-FFF2-40B4-BE49-F238E27FC236}">
                <a16:creationId xmlns:a16="http://schemas.microsoft.com/office/drawing/2014/main" id="{EABD66B7-F280-2485-B5A1-CBCE8FD76872}"/>
              </a:ext>
            </a:extLst>
          </p:cNvPr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6D4158-A380-63F5-9079-0A10281BB0AE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703BD3-4AA0-85E9-42EF-F880AE68B004}"/>
              </a:ext>
            </a:extLst>
          </p:cNvPr>
          <p:cNvSpPr/>
          <p:nvPr/>
        </p:nvSpPr>
        <p:spPr>
          <a:xfrm>
            <a:off x="367976" y="4918162"/>
            <a:ext cx="11480926" cy="10730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 뿐만이 아닌 어린이</a:t>
            </a:r>
            <a:r>
              <a:rPr lang="en-US" altLang="ko-KR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장애인 등 보호가 필요한 사람에게도 활용 가능하다</a:t>
            </a:r>
            <a:r>
              <a:rPr lang="en-US" altLang="ko-KR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43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530DD-F659-AFE9-FCC0-8BEA1ED81D1E}"/>
              </a:ext>
            </a:extLst>
          </p:cNvPr>
          <p:cNvSpPr txBox="1"/>
          <p:nvPr/>
        </p:nvSpPr>
        <p:spPr>
          <a:xfrm>
            <a:off x="293615" y="1560352"/>
            <a:ext cx="1081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https://mobile.newsis.com/view.html?ar_id=NISX20220603_0001896405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b="1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임종때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오라구요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?"…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여전히 닫힌 </a:t>
            </a:r>
            <a:r>
              <a:rPr lang="ko-KR" altLang="en-US" sz="1400" b="1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병원면회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가족은 서럽다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3ACC5-4BA8-7D60-5810-6425AFBF7B4C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BF5D3-D9BB-70A0-44FF-212A2C7FB80F}"/>
              </a:ext>
            </a:extLst>
          </p:cNvPr>
          <p:cNvSpPr txBox="1"/>
          <p:nvPr/>
        </p:nvSpPr>
        <p:spPr>
          <a:xfrm>
            <a:off x="293615" y="2181958"/>
            <a:ext cx="997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http://www.gnnews.co.kr/news/articleView.html?idxno=477338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중환자실 면회금지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…“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임종 못 지킬라” 애타는 효심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81A01-C964-2579-D301-4BD2A91B30E9}"/>
              </a:ext>
            </a:extLst>
          </p:cNvPr>
          <p:cNvSpPr txBox="1"/>
          <p:nvPr/>
        </p:nvSpPr>
        <p:spPr>
          <a:xfrm>
            <a:off x="293615" y="2927745"/>
            <a:ext cx="1189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https://www.tbc.co.kr/news/view?c1=morning&amp;c2=&amp;pno=20230224140039AE06317&amp;id=176544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 </a:t>
            </a:r>
            <a:r>
              <a:rPr lang="ko-KR" altLang="en-US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사회적 고립 </a:t>
            </a:r>
            <a:r>
              <a:rPr lang="en-US" altLang="ko-KR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심각</a:t>
            </a:r>
            <a:r>
              <a:rPr lang="en-US" altLang="ko-KR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’...</a:t>
            </a:r>
            <a:r>
              <a:rPr lang="ko-KR" altLang="en-US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고독사 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대책 시급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16632-8CB6-0CDB-326F-B6E0A2B674F9}"/>
              </a:ext>
            </a:extLst>
          </p:cNvPr>
          <p:cNvSpPr txBox="1"/>
          <p:nvPr/>
        </p:nvSpPr>
        <p:spPr>
          <a:xfrm>
            <a:off x="294924" y="3683906"/>
            <a:ext cx="1189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http://www.joongboo.com/news/articleView.html?idxno=363585043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사설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 고독사 방지 대책 적극 운용돼야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FBC8E-15CC-4FC4-D9A9-77B52F542B19}"/>
              </a:ext>
            </a:extLst>
          </p:cNvPr>
          <p:cNvSpPr txBox="1"/>
          <p:nvPr/>
        </p:nvSpPr>
        <p:spPr>
          <a:xfrm>
            <a:off x="293615" y="4428229"/>
            <a:ext cx="1189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https://koreascience.kr/article/JAKO201724963131778.pdf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ICT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피부 수분 및 자외선 측정이 가능한 스마트 밴드 및 데이터 모니터링 시스템 구현</a:t>
            </a:r>
            <a:endParaRPr lang="ko-KR" altLang="en-US" sz="1400" b="1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79D41-ABA6-D932-0D2A-5BCCCE11F190}"/>
              </a:ext>
            </a:extLst>
          </p:cNvPr>
          <p:cNvSpPr txBox="1"/>
          <p:nvPr/>
        </p:nvSpPr>
        <p:spPr>
          <a:xfrm>
            <a:off x="294924" y="5168248"/>
            <a:ext cx="1189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https://koreascience.kr/article/JAKO201610235349563.pdf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 Band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사용한 생체정보 빅데이터 시스템의 설계</a:t>
            </a:r>
            <a:endParaRPr lang="ko-KR" altLang="en-US" sz="1400" b="1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24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A65F59-A214-63DF-6219-26B682508C59}"/>
              </a:ext>
            </a:extLst>
          </p:cNvPr>
          <p:cNvGrpSpPr/>
          <p:nvPr/>
        </p:nvGrpSpPr>
        <p:grpSpPr>
          <a:xfrm>
            <a:off x="741681" y="1595540"/>
            <a:ext cx="10745132" cy="4634330"/>
            <a:chOff x="828674" y="1206872"/>
            <a:chExt cx="11219581" cy="4838958"/>
          </a:xfrm>
          <a:solidFill>
            <a:srgbClr val="F7F3EF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80C777F-F64D-8D2F-416A-62D7DDF1C85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1D04F97-BC35-3C12-54BF-E7C2F1EDE6D0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0435069-6078-F3E7-3621-6FBEE368CCA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4D09C00-63FF-1E0A-B078-7DB38BD06239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8F0BD06-102C-70EE-BCBD-BC26D46B2DAE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9F3A955-A595-F3C5-490F-62F4EA349A62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DE64567-C87B-A218-DD97-CE12D5623164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13A2125-AEDA-4ED6-69AF-82957465CCF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2FDCC63-85A3-4CAB-2F88-097D51AEF61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FC2985-5949-CD23-3A61-84B2617F680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3D64EA4-6E7E-36A2-CF1C-52BAA9F7110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DB4A07-10F8-53F8-032F-A55C1DD582B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6A8B76C-2C9F-DB4A-2ED9-4EC5B2C779AF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DB6F119-E303-5E88-232B-CC8F45B6FF07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42EA214-566A-2050-7583-2869709ADCD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324C999-81E6-F76C-7566-C0860D0A095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8939F86-194C-BB97-05E9-A1DDCC766FE0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E1201DE-99A7-DCC5-75BC-5D8A0D3B07D6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8ADCADD-3D34-B312-74D7-FD26AEA1DB69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8779758-4534-E6C8-100B-EC85D532F61F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D63EF6A-F517-8DA9-6187-D4CA662F773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FE2FE5A-639B-6A2D-10E8-180F8365D309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611733D-A420-CE74-BCF9-A83C6C44F33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610D9D1-032B-0E66-1378-A52C28B12847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FBC904F-E83B-2624-CD7E-73C6EFCD29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C8067B5-B035-EF1A-3DA5-19663B724CA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25F0F26-1C38-6F43-0EC3-7A1A843A0408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080EB49-75BF-662A-D808-533991B2E54B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95CDF5E-B8CB-A515-2DAE-8F53B9F46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A47C24C-3CA0-945A-3F88-0F268C2402E6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CFC4EE9-21D0-D130-14F0-467A1A95A190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B2ABBC8-3813-20C4-AC6F-298DC82E485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8A40FE-C39A-CA09-7566-3336C357F66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2246E77-2579-382D-07AA-3F46C37E854C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48EF3703-60F5-2160-CAF5-31D2BCB9BCB4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DF9E063-2A4C-D55E-0B7D-9AA3535F19F1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44249D0-1AC2-F685-0BDD-6C570FB87735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021B4C1-44C4-0CC4-D9F0-F1250841D126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5B1839E-5EBA-5A34-1DCC-2B1D0A451A12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DCC89F3-8931-9961-A683-2B446F513E2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01389AB-E6EC-54B9-56ED-53D00D2D76D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C42CCD7-FDC8-0A13-F9E8-B4228A10C13B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C123022-E915-AE69-8BD9-6D3B429A46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737AC28-75D5-2792-E94B-F2E4A0BEF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91D773-7E1D-061F-2FAF-CBE8295C228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DF6CB06-FBA4-DCB8-68DA-81EC4583C74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6FBD1D6-DC74-358D-AC93-8B25207E56D8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A01F6A6-473F-954D-3C6F-12F4DBFDC9FC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05D5EFD-98C5-07C9-6CC8-06CF5993BFA9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DBCD8FE-F318-9BE6-8F5C-C4A3C248A4B5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977AB14-E069-4503-B9D9-8B2CE5FF845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C06BDF20-4577-2539-FB64-DDA78B13B925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09E0D66B-D5DD-5275-66CA-845411467198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B418595-E53C-617A-C545-9C3299459B5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5C32BDE3-B57C-9A28-AE08-0BF53964DBC3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5E735F23-B1C9-3AB8-2B9F-854C0AD663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708A1DEF-2487-A4B0-C4B2-1C8120E46CB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BFC0FC9-4E61-B57F-BB52-FDCEA8ED042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BA656412-746A-3C56-DC7F-3013D6E878AA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405ED6B-9CF3-8236-69E5-E100CE4B018A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83756F5-0AB5-20D9-CD80-F3257240CB8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B1B0BD2C-63DB-E528-300F-D4DE4171CFB7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96AC3FD-7F7D-FA7E-CA1B-D5FEC4064E3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34E372AC-3819-E25C-E108-D0F6245F652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1E7D478-DEB9-29B0-CDBB-CAB589578D1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DAF032B-F2F7-BB83-D3BD-101CAE9DBD55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A55AA211-DC57-EEE9-8251-406B40433D7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53B0B3F-167C-B1F8-34DB-972ACC2038AB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7ECB8BC-77EB-46AF-A693-71AE92F38C1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B4ED6D-1241-FADF-3170-68379FEB413E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4980A97-3C8E-C78A-7A69-54AF676B23E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D471BF62-06DD-F22B-1FCC-23CCBBC795BF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B2178FD-387A-E43C-BE66-E996966C6448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80BA691-BBCA-870E-A870-12006D7B2B9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839D936-740A-005C-1961-93FC54C7405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1D042A7-D146-8255-6426-0BB87563B8F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4C97FF4-7319-A255-DB33-339D314285D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1E6BD86-D56B-75F3-2BF0-A4CBD06CD3A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3A68EA4C-D9AE-0601-12D8-E44264C5BC37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AFE470C-C5CF-58B5-833A-1ADEC3EB73FB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8741257C-1B1F-96B7-2240-B257AD2A9F40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AC726908-42D3-1885-C4FF-4DEB362CC61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5A872409-0105-B897-D236-677FD2AB7829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9F9470E1-77D8-3926-5DD0-3699A9C05267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27EFFD4-81A7-4091-A2E3-5B7E2D87917C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074CB35-4C2F-C1B2-CBBE-A2C6F050C68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5F5A14B-86C0-EAC1-421F-96A0557DBDB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F1B32379-C2BD-8529-3AB8-7A6825597D9B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F6615B91-76DC-D075-76D7-FD4C11015FD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D8533FB-0F62-291C-DD17-146E1BF1EEEC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585D7D3-B9C7-6000-D400-F8BC5EC87D92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66DAF51-2AA9-A6C8-A8F7-51D17380B60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3C59C2DF-0C8B-C05F-D7B2-5B41DB81A8B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D6FEAE83-BAE3-7EB4-05E4-635ACE0092C5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4C52C1C-F122-041E-4BE8-839304CDD334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C8C6C5B6-6575-61E7-A354-037B708843B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7A7ED1A-4A9B-8E43-E065-76B519FA4705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C94AF31-9250-F883-60C9-0E5D2BD14DD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570850E-E1AE-D2C0-0925-C072CB311649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171FDA2-D94F-84A1-01A6-03E6F1FC1AEF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B0D54CEA-4EDD-9745-98A7-CE5A6B6436DC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4550566B-D3CB-CA14-ACA0-8D3DF39CA3C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BF4AFCB-E622-BE89-9341-D9CD4E6DE4B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5CC9500B-9DDC-BE1F-9A7F-E026A9645C0F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D5E10BC3-8D93-07AC-B857-58C966D4E0A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645388D-76A1-4734-37DE-A1E5497F873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9B46589F-7C4B-D070-CF7A-D040420BA3E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4CE29730-F431-B70E-4ED7-6535D385CF07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04B769E0-EA6B-8CEA-6DA0-3BF8E8BC27E5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3C8B4831-2C05-7569-8B7D-E439ACD50A5B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6C95346C-85EC-7CD1-46B7-797287073A6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F2F9F99-4A29-685D-07A5-D8E81DC51C6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8979BB2D-FCED-9EE7-3C93-A45390B1716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D8452849-2ABF-45C2-E6AD-D2A75C35900D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B4852CF3-216B-A3E8-A37E-9C982FC61D91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5DDAE0C-8B03-7114-F245-738B5D80EFE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32A27CD6-414D-A2D2-A506-A2833F9FE874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A3198F1-6870-2518-4C86-CBEA55F9A94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37E90FAD-0F12-55C2-5FFB-E36670744BDF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6C593F70-89F2-7ED8-2E2C-2B4D791E1F4D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DF46F462-74F9-B48A-9F7A-B6CB64656A85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D9EF48DF-EFF2-59A1-A4DA-D3BABACF0282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D62C5A08-48F8-18BC-BB9C-B04CCB64D20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0E4901D-115A-C991-E8A2-447A91FBF548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75AF2C9-BBE6-7BD2-B140-832375334637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C562FDA-545C-D68F-A672-DF1FAF5ACDBB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C087F-F716-5461-5134-406F65ABDB4C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67C52A8-5EE3-592D-1DAD-635FDB7585A5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64A6008A-5ED9-6912-D96A-C95604EDB7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B0B3AC4E-D581-3287-7C83-50FBDAF22A42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C01C6A8-6641-06BA-EEAC-E2C2D59BB202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09A19F49-D7D4-DE15-4D8D-15472521185E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4F89A1C-4F76-7BE1-D58F-D233D48C7A39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3225417-13C8-A0E3-E45B-9925DB0DD5FD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48581982-090E-68A9-297B-52A19CB72CE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3692150E-0E62-3548-211E-ADA01BB1F0B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E346CA66-54DA-27C2-D264-44C6752D8F46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C4F0721-727B-E572-2E35-C16244AC3E2F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F88E9AD2-0162-9D35-2436-FE490C3D18C3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65CDD77-9938-4E3F-1DD3-2727E856090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FF52339C-7363-339D-4465-73BF22DE9D0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38CA739-BC5F-0498-6FFB-7D652DD1013F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6E2F180F-E0F2-2A1D-12FB-F8780BCEC846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357F6DA-740D-DC61-9F29-92E011CA9A3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C80503F3-9A67-D74F-AF6F-4F00BC0E3E2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F4A48CA5-6F9A-D2CF-411A-E811F38486EE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A8B5867-DA45-8886-306D-F7BE9FACE74E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3D79EDA7-0DDC-2581-EFFF-2F967F9DF0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CC5D6707-41C8-B178-BC35-B21727F2304A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BA835F3-BD44-64D5-28D1-DF81FA3930D8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E81571F2-09EC-EC91-8D56-1579B68A74D1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321591F6-0845-72AA-0F72-694596F6EA85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20E2B60B-B674-EE38-A712-6E050357CF2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F1F5BA70-9726-9D42-3FE6-5C8101C82D3E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F52EA654-50C5-333F-07ED-5B16EAA05ECB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D95D590-4CC5-6991-8732-8859E38CF710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030BF8FA-CFB1-19DA-3875-05E95E9A638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964CAB2-CDF0-68BB-01C6-96AE54F8EB2F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BD91F0D-2752-C8AF-7DB8-8B3C6714E12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BC55EE0-A84E-9CF0-91AB-133EBFBE879F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3EF6FDBD-4681-46B4-6A38-07EEEF87136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F3B4C46-022A-2045-190F-7B44361A57AE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7D678FF9-9FD3-BCD9-EC2B-8CB8AA1E9FC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80A1857D-8066-C832-DEBB-CEBB7EF7E16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FAFDCBE-3EE2-FD19-EBE8-D8FD8F33637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DC191CFC-39E9-F42D-DFB2-9EFABC4E58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3AC1AF6A-D643-D560-FB48-9EB34538C673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8D70984-73D0-1B92-6FE4-45F047D492E2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B27EA1B7-F0A8-AEC9-0FB9-8C989B4FBEDD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95045ACE-669C-0545-6479-D794E1CD0BA8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404B2875-5095-9169-58F3-762251BFF73E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3A11C7B-9A1B-AB01-4769-08D1572B460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0A9F47F-71C3-F730-47FA-FABC9F026571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8D6107B9-75FF-5A73-E8C8-AF9F867B21AC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2B635F0-6BEA-170D-28AC-1B309D2E440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A9E55140-1EB4-0185-986B-33CB0EA01849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0CE806-2BE4-733D-4E70-A9B1B4B4747E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6807D2CE-B7B1-E094-F6DD-1EF560A3E2D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B262C2F-4107-5F3A-CB40-4CDD2BCE6FC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7AA9C366-578A-294D-DA14-AC9AD1BA49C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56EF9495-E5CE-1DD5-E7A5-5DF128465F31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B9E695FE-C7B1-6B2D-228D-0AA50E17FE37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40D117BB-9782-6B38-2E5F-44F07573193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371BEAF8-300B-D8CC-CA1A-85754FC00B75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20FE1C74-2F72-4B8C-76C9-F643C8B592B1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B779AD2D-57D3-5865-34FB-7D7AE690556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62AA11DC-C143-DEDF-FB45-2B03587364A7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430504DA-A491-9D54-E643-70CCBD3AA46C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85DA15CF-CDDA-9759-E90B-2747092D4A5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4CB965B9-BE6A-D4E2-794C-560637F0738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58000D23-F6FF-722B-48A1-26FF38A307CA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5F1F982F-4206-59D1-A4D9-62F045C6915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059F187-0701-32E0-A0F7-1175E701FE6D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38CD9402-6162-3F7E-CA66-A145016505A4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C187C509-200F-A75D-F36F-ACC508E3199B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746EAD5-EF88-F320-084A-30A85A7CECC9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8771A732-0D9F-53A0-D50E-85555F35A181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7BE9AE2-72FC-4AC5-3FF7-1DB63B3BCEDC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BF0FFA7C-672A-D992-856E-468DFFFCDB61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86A6CCFA-EF25-1022-7A3C-A9F5F94BB5F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FA81D555-8F8D-0BF9-756B-B6DCCB81EFF8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0EF99889-4A05-4389-4689-1A1E117E02A1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6C7C3B81-BC1A-DAE5-75F3-5527736E6602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A1F00E8-91A6-10C8-47E7-BD823FED166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37FD489B-A0A3-C6E3-883C-1B845484881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97859A16-64D2-CE17-775E-B8520C66D49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F5383C8D-422B-C6EF-A04A-BBB875A0648B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3EDADB2A-5C86-68B8-5901-3DAE41641CA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B5CE2DE-E74C-16A0-97CF-331D335517E5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DC753FEF-9AD7-AFE5-0459-9FE6000922F5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ECC875A5-A538-3663-85E1-E279D830C66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0" y="0"/>
            <a:ext cx="3400425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1166812" y="2105561"/>
            <a:ext cx="985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>
                <a:solidFill>
                  <a:srgbClr val="935F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5400" b="1" spc="-300" dirty="0">
              <a:solidFill>
                <a:srgbClr val="935F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62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A65F59-A214-63DF-6219-26B682508C59}"/>
              </a:ext>
            </a:extLst>
          </p:cNvPr>
          <p:cNvGrpSpPr/>
          <p:nvPr/>
        </p:nvGrpSpPr>
        <p:grpSpPr>
          <a:xfrm>
            <a:off x="741681" y="1595540"/>
            <a:ext cx="10745132" cy="4634330"/>
            <a:chOff x="828674" y="1206872"/>
            <a:chExt cx="11219581" cy="4838958"/>
          </a:xfrm>
          <a:solidFill>
            <a:srgbClr val="F7F3EF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80C777F-F64D-8D2F-416A-62D7DDF1C85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1D04F97-BC35-3C12-54BF-E7C2F1EDE6D0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0435069-6078-F3E7-3621-6FBEE368CCA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4D09C00-63FF-1E0A-B078-7DB38BD06239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8F0BD06-102C-70EE-BCBD-BC26D46B2DAE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9F3A955-A595-F3C5-490F-62F4EA349A62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DE64567-C87B-A218-DD97-CE12D5623164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13A2125-AEDA-4ED6-69AF-82957465CCF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2FDCC63-85A3-4CAB-2F88-097D51AEF61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FC2985-5949-CD23-3A61-84B2617F680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3D64EA4-6E7E-36A2-CF1C-52BAA9F7110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DB4A07-10F8-53F8-032F-A55C1DD582B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6A8B76C-2C9F-DB4A-2ED9-4EC5B2C779AF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DB6F119-E303-5E88-232B-CC8F45B6FF07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42EA214-566A-2050-7583-2869709ADCD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324C999-81E6-F76C-7566-C0860D0A095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8939F86-194C-BB97-05E9-A1DDCC766FE0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E1201DE-99A7-DCC5-75BC-5D8A0D3B07D6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8ADCADD-3D34-B312-74D7-FD26AEA1DB69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8779758-4534-E6C8-100B-EC85D532F61F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D63EF6A-F517-8DA9-6187-D4CA662F773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FE2FE5A-639B-6A2D-10E8-180F8365D309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611733D-A420-CE74-BCF9-A83C6C44F33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610D9D1-032B-0E66-1378-A52C28B12847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FBC904F-E83B-2624-CD7E-73C6EFCD29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C8067B5-B035-EF1A-3DA5-19663B724CA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25F0F26-1C38-6F43-0EC3-7A1A843A0408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080EB49-75BF-662A-D808-533991B2E54B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95CDF5E-B8CB-A515-2DAE-8F53B9F46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A47C24C-3CA0-945A-3F88-0F268C2402E6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CFC4EE9-21D0-D130-14F0-467A1A95A190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B2ABBC8-3813-20C4-AC6F-298DC82E485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8A40FE-C39A-CA09-7566-3336C357F66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2246E77-2579-382D-07AA-3F46C37E854C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48EF3703-60F5-2160-CAF5-31D2BCB9BCB4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DF9E063-2A4C-D55E-0B7D-9AA3535F19F1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44249D0-1AC2-F685-0BDD-6C570FB87735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021B4C1-44C4-0CC4-D9F0-F1250841D126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5B1839E-5EBA-5A34-1DCC-2B1D0A451A12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DCC89F3-8931-9961-A683-2B446F513E2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01389AB-E6EC-54B9-56ED-53D00D2D76D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C42CCD7-FDC8-0A13-F9E8-B4228A10C13B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C123022-E915-AE69-8BD9-6D3B429A46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737AC28-75D5-2792-E94B-F2E4A0BEF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91D773-7E1D-061F-2FAF-CBE8295C228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DF6CB06-FBA4-DCB8-68DA-81EC4583C74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6FBD1D6-DC74-358D-AC93-8B25207E56D8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A01F6A6-473F-954D-3C6F-12F4DBFDC9FC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05D5EFD-98C5-07C9-6CC8-06CF5993BFA9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DBCD8FE-F318-9BE6-8F5C-C4A3C248A4B5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977AB14-E069-4503-B9D9-8B2CE5FF845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C06BDF20-4577-2539-FB64-DDA78B13B925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09E0D66B-D5DD-5275-66CA-845411467198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B418595-E53C-617A-C545-9C3299459B5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5C32BDE3-B57C-9A28-AE08-0BF53964DBC3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5E735F23-B1C9-3AB8-2B9F-854C0AD663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708A1DEF-2487-A4B0-C4B2-1C8120E46CB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BFC0FC9-4E61-B57F-BB52-FDCEA8ED042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BA656412-746A-3C56-DC7F-3013D6E878AA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405ED6B-9CF3-8236-69E5-E100CE4B018A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83756F5-0AB5-20D9-CD80-F3257240CB8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B1B0BD2C-63DB-E528-300F-D4DE4171CFB7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96AC3FD-7F7D-FA7E-CA1B-D5FEC4064E3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34E372AC-3819-E25C-E108-D0F6245F652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1E7D478-DEB9-29B0-CDBB-CAB589578D1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DAF032B-F2F7-BB83-D3BD-101CAE9DBD55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A55AA211-DC57-EEE9-8251-406B40433D7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53B0B3F-167C-B1F8-34DB-972ACC2038AB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7ECB8BC-77EB-46AF-A693-71AE92F38C1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B4ED6D-1241-FADF-3170-68379FEB413E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4980A97-3C8E-C78A-7A69-54AF676B23E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D471BF62-06DD-F22B-1FCC-23CCBBC795BF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B2178FD-387A-E43C-BE66-E996966C6448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80BA691-BBCA-870E-A870-12006D7B2B9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839D936-740A-005C-1961-93FC54C7405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1D042A7-D146-8255-6426-0BB87563B8F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4C97FF4-7319-A255-DB33-339D314285D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1E6BD86-D56B-75F3-2BF0-A4CBD06CD3A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3A68EA4C-D9AE-0601-12D8-E44264C5BC37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AFE470C-C5CF-58B5-833A-1ADEC3EB73FB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8741257C-1B1F-96B7-2240-B257AD2A9F40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AC726908-42D3-1885-C4FF-4DEB362CC61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5A872409-0105-B897-D236-677FD2AB7829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9F9470E1-77D8-3926-5DD0-3699A9C05267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27EFFD4-81A7-4091-A2E3-5B7E2D87917C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074CB35-4C2F-C1B2-CBBE-A2C6F050C68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5F5A14B-86C0-EAC1-421F-96A0557DBDB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F1B32379-C2BD-8529-3AB8-7A6825597D9B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F6615B91-76DC-D075-76D7-FD4C11015FD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D8533FB-0F62-291C-DD17-146E1BF1EEEC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585D7D3-B9C7-6000-D400-F8BC5EC87D92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66DAF51-2AA9-A6C8-A8F7-51D17380B60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3C59C2DF-0C8B-C05F-D7B2-5B41DB81A8B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D6FEAE83-BAE3-7EB4-05E4-635ACE0092C5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4C52C1C-F122-041E-4BE8-839304CDD334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C8C6C5B6-6575-61E7-A354-037B708843B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7A7ED1A-4A9B-8E43-E065-76B519FA4705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C94AF31-9250-F883-60C9-0E5D2BD14DD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570850E-E1AE-D2C0-0925-C072CB311649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171FDA2-D94F-84A1-01A6-03E6F1FC1AEF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B0D54CEA-4EDD-9745-98A7-CE5A6B6436DC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4550566B-D3CB-CA14-ACA0-8D3DF39CA3C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BF4AFCB-E622-BE89-9341-D9CD4E6DE4B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5CC9500B-9DDC-BE1F-9A7F-E026A9645C0F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D5E10BC3-8D93-07AC-B857-58C966D4E0A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645388D-76A1-4734-37DE-A1E5497F873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9B46589F-7C4B-D070-CF7A-D040420BA3E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4CE29730-F431-B70E-4ED7-6535D385CF07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04B769E0-EA6B-8CEA-6DA0-3BF8E8BC27E5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3C8B4831-2C05-7569-8B7D-E439ACD50A5B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6C95346C-85EC-7CD1-46B7-797287073A6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F2F9F99-4A29-685D-07A5-D8E81DC51C6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8979BB2D-FCED-9EE7-3C93-A45390B1716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D8452849-2ABF-45C2-E6AD-D2A75C35900D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B4852CF3-216B-A3E8-A37E-9C982FC61D91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5DDAE0C-8B03-7114-F245-738B5D80EFE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32A27CD6-414D-A2D2-A506-A2833F9FE874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A3198F1-6870-2518-4C86-CBEA55F9A94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37E90FAD-0F12-55C2-5FFB-E36670744BDF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6C593F70-89F2-7ED8-2E2C-2B4D791E1F4D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DF46F462-74F9-B48A-9F7A-B6CB64656A85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D9EF48DF-EFF2-59A1-A4DA-D3BABACF0282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D62C5A08-48F8-18BC-BB9C-B04CCB64D20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0E4901D-115A-C991-E8A2-447A91FBF548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75AF2C9-BBE6-7BD2-B140-832375334637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C562FDA-545C-D68F-A672-DF1FAF5ACDBB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C087F-F716-5461-5134-406F65ABDB4C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67C52A8-5EE3-592D-1DAD-635FDB7585A5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64A6008A-5ED9-6912-D96A-C95604EDB7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B0B3AC4E-D581-3287-7C83-50FBDAF22A42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C01C6A8-6641-06BA-EEAC-E2C2D59BB202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09A19F49-D7D4-DE15-4D8D-15472521185E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4F89A1C-4F76-7BE1-D58F-D233D48C7A39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3225417-13C8-A0E3-E45B-9925DB0DD5FD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48581982-090E-68A9-297B-52A19CB72CE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3692150E-0E62-3548-211E-ADA01BB1F0B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E346CA66-54DA-27C2-D264-44C6752D8F46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C4F0721-727B-E572-2E35-C16244AC3E2F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F88E9AD2-0162-9D35-2436-FE490C3D18C3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65CDD77-9938-4E3F-1DD3-2727E856090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FF52339C-7363-339D-4465-73BF22DE9D0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38CA739-BC5F-0498-6FFB-7D652DD1013F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6E2F180F-E0F2-2A1D-12FB-F8780BCEC846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357F6DA-740D-DC61-9F29-92E011CA9A3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C80503F3-9A67-D74F-AF6F-4F00BC0E3E2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F4A48CA5-6F9A-D2CF-411A-E811F38486EE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A8B5867-DA45-8886-306D-F7BE9FACE74E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3D79EDA7-0DDC-2581-EFFF-2F967F9DF0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CC5D6707-41C8-B178-BC35-B21727F2304A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BA835F3-BD44-64D5-28D1-DF81FA3930D8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E81571F2-09EC-EC91-8D56-1579B68A74D1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321591F6-0845-72AA-0F72-694596F6EA85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20E2B60B-B674-EE38-A712-6E050357CF2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F1F5BA70-9726-9D42-3FE6-5C8101C82D3E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F52EA654-50C5-333F-07ED-5B16EAA05ECB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D95D590-4CC5-6991-8732-8859E38CF710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030BF8FA-CFB1-19DA-3875-05E95E9A638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964CAB2-CDF0-68BB-01C6-96AE54F8EB2F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BD91F0D-2752-C8AF-7DB8-8B3C6714E12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BC55EE0-A84E-9CF0-91AB-133EBFBE879F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3EF6FDBD-4681-46B4-6A38-07EEEF87136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F3B4C46-022A-2045-190F-7B44361A57AE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7D678FF9-9FD3-BCD9-EC2B-8CB8AA1E9FC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80A1857D-8066-C832-DEBB-CEBB7EF7E16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FAFDCBE-3EE2-FD19-EBE8-D8FD8F33637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DC191CFC-39E9-F42D-DFB2-9EFABC4E58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3AC1AF6A-D643-D560-FB48-9EB34538C673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8D70984-73D0-1B92-6FE4-45F047D492E2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B27EA1B7-F0A8-AEC9-0FB9-8C989B4FBEDD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95045ACE-669C-0545-6479-D794E1CD0BA8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404B2875-5095-9169-58F3-762251BFF73E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3A11C7B-9A1B-AB01-4769-08D1572B460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0A9F47F-71C3-F730-47FA-FABC9F026571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8D6107B9-75FF-5A73-E8C8-AF9F867B21AC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2B635F0-6BEA-170D-28AC-1B309D2E440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A9E55140-1EB4-0185-986B-33CB0EA01849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0CE806-2BE4-733D-4E70-A9B1B4B4747E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6807D2CE-B7B1-E094-F6DD-1EF560A3E2D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B262C2F-4107-5F3A-CB40-4CDD2BCE6FC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7AA9C366-578A-294D-DA14-AC9AD1BA49C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56EF9495-E5CE-1DD5-E7A5-5DF128465F31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B9E695FE-C7B1-6B2D-228D-0AA50E17FE37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40D117BB-9782-6B38-2E5F-44F07573193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371BEAF8-300B-D8CC-CA1A-85754FC00B75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20FE1C74-2F72-4B8C-76C9-F643C8B592B1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B779AD2D-57D3-5865-34FB-7D7AE690556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62AA11DC-C143-DEDF-FB45-2B03587364A7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430504DA-A491-9D54-E643-70CCBD3AA46C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85DA15CF-CDDA-9759-E90B-2747092D4A5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4CB965B9-BE6A-D4E2-794C-560637F0738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58000D23-F6FF-722B-48A1-26FF38A307CA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5F1F982F-4206-59D1-A4D9-62F045C6915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059F187-0701-32E0-A0F7-1175E701FE6D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38CD9402-6162-3F7E-CA66-A145016505A4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C187C509-200F-A75D-F36F-ACC508E3199B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746EAD5-EF88-F320-084A-30A85A7CECC9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8771A732-0D9F-53A0-D50E-85555F35A181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7BE9AE2-72FC-4AC5-3FF7-1DB63B3BCEDC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BF0FFA7C-672A-D992-856E-468DFFFCDB61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86A6CCFA-EF25-1022-7A3C-A9F5F94BB5F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FA81D555-8F8D-0BF9-756B-B6DCCB81EFF8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0EF99889-4A05-4389-4689-1A1E117E02A1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6C7C3B81-BC1A-DAE5-75F3-5527736E6602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A1F00E8-91A6-10C8-47E7-BD823FED166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37FD489B-A0A3-C6E3-883C-1B845484881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97859A16-64D2-CE17-775E-B8520C66D49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F5383C8D-422B-C6EF-A04A-BBB875A0648B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3EDADB2A-5C86-68B8-5901-3DAE41641CA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B5CE2DE-E74C-16A0-97CF-331D335517E5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DC753FEF-9AD7-AFE5-0459-9FE6000922F5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ECC875A5-A538-3663-85E1-E279D830C66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0" y="0"/>
            <a:ext cx="3400425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1166812" y="2105561"/>
            <a:ext cx="985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>
                <a:solidFill>
                  <a:srgbClr val="935F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!</a:t>
            </a:r>
            <a:endParaRPr lang="ko-KR" altLang="en-US" sz="5400" b="1" spc="-300" dirty="0">
              <a:solidFill>
                <a:srgbClr val="935F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15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4438427" cy="1057669"/>
            <a:chOff x="447040" y="68150"/>
            <a:chExt cx="4438427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43460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주제 및 목적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3954FA-BE72-C5B7-BEBD-C3D35E6BBB18}"/>
              </a:ext>
            </a:extLst>
          </p:cNvPr>
          <p:cNvSpPr/>
          <p:nvPr/>
        </p:nvSpPr>
        <p:spPr>
          <a:xfrm>
            <a:off x="6643425" y="1939624"/>
            <a:ext cx="5204020" cy="22057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독거노인이란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/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대체적으로 혼자사는 노인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부양을 잘 받지 못하고 혼자 생활을 영위하거나 사실상 자녀가 있더라도 자녀들이 실제 부양에 임하지 못하는 노인을 의미한다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3B4FDC-30CD-9F2D-FE80-82BD23DEF5F5}"/>
              </a:ext>
            </a:extLst>
          </p:cNvPr>
          <p:cNvSpPr/>
          <p:nvPr/>
        </p:nvSpPr>
        <p:spPr>
          <a:xfrm>
            <a:off x="6643425" y="4452805"/>
            <a:ext cx="5204020" cy="1346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꾸준한 보호자의 케어가 필요한 경우가 대부분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보호자가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내내 독거노인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곁에서             지켜보고 상주하기 어려운 현대 사회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72BF3E-ACE5-02EB-1CE8-54E1F0269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5" y="2215559"/>
            <a:ext cx="5959991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47625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주제 및 목적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EDFE-B981-CCA0-B903-2EC6CC058E27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9A73E5-79F3-3877-DC9D-5C587242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2242299"/>
            <a:ext cx="5671301" cy="41125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9A12E3-A99B-EF42-4D04-E004CCEC1231}"/>
              </a:ext>
            </a:extLst>
          </p:cNvPr>
          <p:cNvSpPr/>
          <p:nvPr/>
        </p:nvSpPr>
        <p:spPr>
          <a:xfrm>
            <a:off x="943031" y="4845544"/>
            <a:ext cx="4728754" cy="296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D26E4-7CA0-865D-AC02-4A5DDECE9AC3}"/>
              </a:ext>
            </a:extLst>
          </p:cNvPr>
          <p:cNvSpPr/>
          <p:nvPr/>
        </p:nvSpPr>
        <p:spPr>
          <a:xfrm>
            <a:off x="346287" y="5140420"/>
            <a:ext cx="3079931" cy="296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4C549C-FF31-4C7F-AE6C-71D26B527949}"/>
              </a:ext>
            </a:extLst>
          </p:cNvPr>
          <p:cNvSpPr/>
          <p:nvPr/>
        </p:nvSpPr>
        <p:spPr>
          <a:xfrm>
            <a:off x="436480" y="5963380"/>
            <a:ext cx="3145248" cy="296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96E8210-A2E8-3AB6-7466-25B54B2A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994" y="1935332"/>
            <a:ext cx="4297636" cy="441954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DA82E3-317A-8D3A-F3C9-102C2E4AA1FE}"/>
              </a:ext>
            </a:extLst>
          </p:cNvPr>
          <p:cNvSpPr/>
          <p:nvPr/>
        </p:nvSpPr>
        <p:spPr>
          <a:xfrm>
            <a:off x="6773233" y="2584587"/>
            <a:ext cx="3802730" cy="21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DFE680-045F-B0AF-5424-3D7ED970F8D7}"/>
              </a:ext>
            </a:extLst>
          </p:cNvPr>
          <p:cNvSpPr/>
          <p:nvPr/>
        </p:nvSpPr>
        <p:spPr>
          <a:xfrm>
            <a:off x="6773233" y="2802301"/>
            <a:ext cx="3802730" cy="21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80CD78-11F5-205D-E504-89447ACB2DBD}"/>
              </a:ext>
            </a:extLst>
          </p:cNvPr>
          <p:cNvSpPr/>
          <p:nvPr/>
        </p:nvSpPr>
        <p:spPr>
          <a:xfrm>
            <a:off x="6768876" y="3015664"/>
            <a:ext cx="2004412" cy="21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4DE38C-CBFB-ED3C-5A93-427EC4C15238}"/>
              </a:ext>
            </a:extLst>
          </p:cNvPr>
          <p:cNvSpPr/>
          <p:nvPr/>
        </p:nvSpPr>
        <p:spPr>
          <a:xfrm>
            <a:off x="8711790" y="2366873"/>
            <a:ext cx="1864173" cy="21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5F5C16-81C7-56AD-B52E-36E1F9A2A423}"/>
              </a:ext>
            </a:extLst>
          </p:cNvPr>
          <p:cNvSpPr/>
          <p:nvPr/>
        </p:nvSpPr>
        <p:spPr>
          <a:xfrm>
            <a:off x="6777399" y="5265610"/>
            <a:ext cx="3798563" cy="21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1E8CAB-2543-F104-0AAF-4840F137410A}"/>
              </a:ext>
            </a:extLst>
          </p:cNvPr>
          <p:cNvSpPr/>
          <p:nvPr/>
        </p:nvSpPr>
        <p:spPr>
          <a:xfrm>
            <a:off x="6777400" y="5653025"/>
            <a:ext cx="3798562" cy="701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DA28CC-04B2-7D64-94FA-8DB0B077A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96" y="2416138"/>
            <a:ext cx="4986928" cy="2027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565D5F-BB8C-A4E2-1BDF-0A789901A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414" y="2165183"/>
            <a:ext cx="5122978" cy="15398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F69A87-3B06-3C43-E56C-7BC5078E4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332" y="4069381"/>
            <a:ext cx="4634022" cy="17044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13B5A9-2F4C-6778-EDB8-0350A04A6C9B}"/>
              </a:ext>
            </a:extLst>
          </p:cNvPr>
          <p:cNvSpPr txBox="1"/>
          <p:nvPr/>
        </p:nvSpPr>
        <p:spPr>
          <a:xfrm>
            <a:off x="331875" y="1492955"/>
            <a:ext cx="12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기사 본문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E84E9-818D-1370-02F3-CA04F74D6DFF}"/>
              </a:ext>
            </a:extLst>
          </p:cNvPr>
          <p:cNvSpPr txBox="1"/>
          <p:nvPr/>
        </p:nvSpPr>
        <p:spPr>
          <a:xfrm>
            <a:off x="6295414" y="1396299"/>
            <a:ext cx="12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논문 요약</a:t>
            </a:r>
          </a:p>
        </p:txBody>
      </p:sp>
    </p:spTree>
    <p:extLst>
      <p:ext uri="{BB962C8B-B14F-4D97-AF65-F5344CB8AC3E}">
        <p14:creationId xmlns:p14="http://schemas.microsoft.com/office/powerpoint/2010/main" val="277100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4438427" cy="1057669"/>
            <a:chOff x="447040" y="68150"/>
            <a:chExt cx="4438427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43460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주제 및 목적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4C49DF-072A-8FC5-8A5B-85B33AFD73D2}"/>
              </a:ext>
            </a:extLst>
          </p:cNvPr>
          <p:cNvSpPr/>
          <p:nvPr/>
        </p:nvSpPr>
        <p:spPr>
          <a:xfrm>
            <a:off x="1128075" y="4094510"/>
            <a:ext cx="4414308" cy="20533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보호자가 원격으로 독거노인의 상태를 확인하면 좋겠다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612611-F47C-E952-FB1C-AB98F877D41D}"/>
              </a:ext>
            </a:extLst>
          </p:cNvPr>
          <p:cNvSpPr/>
          <p:nvPr/>
        </p:nvSpPr>
        <p:spPr>
          <a:xfrm>
            <a:off x="6804198" y="4067998"/>
            <a:ext cx="4414308" cy="20533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활용하면 현재 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상황을 한눈에 쉽게 볼 수 있다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41993-6D29-5AAB-4DBE-6B7EEE33FF20}"/>
              </a:ext>
            </a:extLst>
          </p:cNvPr>
          <p:cNvSpPr/>
          <p:nvPr/>
        </p:nvSpPr>
        <p:spPr>
          <a:xfrm>
            <a:off x="1128075" y="1506069"/>
            <a:ext cx="4414308" cy="20533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독거노인의 건강상태를 실시간으로 확인하면 좋겠다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826090-6D5A-2A38-F835-B712456CB36A}"/>
              </a:ext>
            </a:extLst>
          </p:cNvPr>
          <p:cNvSpPr/>
          <p:nvPr/>
        </p:nvSpPr>
        <p:spPr>
          <a:xfrm>
            <a:off x="6804198" y="1506069"/>
            <a:ext cx="4414308" cy="2053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워치를 활용하면 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건강정보를 실시간으로 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받아올 수 있다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267DDE7-7FA8-1488-F20D-C611A5498225}"/>
              </a:ext>
            </a:extLst>
          </p:cNvPr>
          <p:cNvSpPr/>
          <p:nvPr/>
        </p:nvSpPr>
        <p:spPr>
          <a:xfrm>
            <a:off x="5775649" y="2309393"/>
            <a:ext cx="867776" cy="438539"/>
          </a:xfrm>
          <a:prstGeom prst="rightArrow">
            <a:avLst/>
          </a:prstGeom>
          <a:solidFill>
            <a:srgbClr val="D5A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7751E92-87F0-7A51-D07D-E234A94734F2}"/>
              </a:ext>
            </a:extLst>
          </p:cNvPr>
          <p:cNvSpPr/>
          <p:nvPr/>
        </p:nvSpPr>
        <p:spPr>
          <a:xfrm>
            <a:off x="5775649" y="4901927"/>
            <a:ext cx="867776" cy="438539"/>
          </a:xfrm>
          <a:prstGeom prst="rightArrow">
            <a:avLst/>
          </a:prstGeom>
          <a:solidFill>
            <a:srgbClr val="CE9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43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2B827-7AEC-C8EF-9AFF-C8FD72429AB1}"/>
              </a:ext>
            </a:extLst>
          </p:cNvPr>
          <p:cNvSpPr>
            <a:spLocks/>
          </p:cNvSpPr>
          <p:nvPr/>
        </p:nvSpPr>
        <p:spPr>
          <a:xfrm>
            <a:off x="6428560" y="2766724"/>
            <a:ext cx="4917233" cy="23134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771F4E-E6F5-8069-7B44-DBA87C5375DB}"/>
              </a:ext>
            </a:extLst>
          </p:cNvPr>
          <p:cNvSpPr/>
          <p:nvPr/>
        </p:nvSpPr>
        <p:spPr>
          <a:xfrm>
            <a:off x="640468" y="2766724"/>
            <a:ext cx="4917233" cy="23134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ED667C05-EB39-7339-D0D1-A6B55B0C1CCB}"/>
              </a:ext>
            </a:extLst>
          </p:cNvPr>
          <p:cNvSpPr/>
          <p:nvPr/>
        </p:nvSpPr>
        <p:spPr>
          <a:xfrm>
            <a:off x="0" y="0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D710F-0377-CCEA-C62E-2F102572FFE3}"/>
              </a:ext>
            </a:extLst>
          </p:cNvPr>
          <p:cNvSpPr txBox="1"/>
          <p:nvPr/>
        </p:nvSpPr>
        <p:spPr>
          <a:xfrm>
            <a:off x="416560" y="69365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주제 및 목적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B2DC4-0F89-B4DA-3033-1827D9FF2D2E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直線コネクタ 2">
            <a:extLst>
              <a:ext uri="{FF2B5EF4-FFF2-40B4-BE49-F238E27FC236}">
                <a16:creationId xmlns:a16="http://schemas.microsoft.com/office/drawing/2014/main" id="{EABD66B7-F280-2485-B5A1-CBCE8FD76872}"/>
              </a:ext>
            </a:extLst>
          </p:cNvPr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6D4158-A380-63F5-9079-0A10281BB0AE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7656C-C756-6CD9-B644-19285EFD25E7}"/>
              </a:ext>
            </a:extLst>
          </p:cNvPr>
          <p:cNvSpPr txBox="1"/>
          <p:nvPr/>
        </p:nvSpPr>
        <p:spPr>
          <a:xfrm>
            <a:off x="341237" y="1384492"/>
            <a:ext cx="258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18F24-4861-50FE-46CF-57A7151B1881}"/>
              </a:ext>
            </a:extLst>
          </p:cNvPr>
          <p:cNvSpPr txBox="1"/>
          <p:nvPr/>
        </p:nvSpPr>
        <p:spPr>
          <a:xfrm>
            <a:off x="640468" y="2161616"/>
            <a:ext cx="56489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메타버스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28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증강현실</a:t>
            </a:r>
            <a:r>
              <a:rPr lang="en-US" altLang="ko-KR" sz="240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(Augmented </a:t>
            </a:r>
            <a:r>
              <a:rPr lang="en-US" altLang="ko-KR" sz="2400" b="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Reality)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28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일상기록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(Lifelogging)</a:t>
            </a:r>
            <a:endParaRPr lang="en-US" altLang="ko-KR" sz="2800" b="0" i="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거울세계</a:t>
            </a:r>
            <a:r>
              <a:rPr lang="en-US" altLang="ko-KR" sz="2400" b="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(Mirror Worlds)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28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가상세계</a:t>
            </a:r>
            <a:r>
              <a:rPr lang="en-US" altLang="ko-KR" sz="24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(Virtual Worlds)</a:t>
            </a:r>
            <a:endParaRPr lang="en-US" altLang="ko-KR" sz="2800" b="0" i="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5E708-DCE2-7D3A-2D91-1DEF871C9F8C}"/>
              </a:ext>
            </a:extLst>
          </p:cNvPr>
          <p:cNvSpPr txBox="1"/>
          <p:nvPr/>
        </p:nvSpPr>
        <p:spPr>
          <a:xfrm>
            <a:off x="6407263" y="2161616"/>
            <a:ext cx="49798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스마트밴드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3200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손목에 착용하여 스마트폰을 </a:t>
            </a:r>
            <a:endParaRPr lang="en-US" altLang="ko-KR" sz="2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제어하거나 헬스 관련 기능으로 </a:t>
            </a:r>
            <a:endParaRPr lang="en-US" altLang="ko-KR" sz="2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자신의 몸상태를 </a:t>
            </a:r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확인할 수 있는 스마트기기</a:t>
            </a:r>
            <a:endParaRPr lang="en-US" altLang="ko-KR" sz="2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C6E8FE60-8AE4-D3E5-4AC8-9C6B24C9818D}"/>
              </a:ext>
            </a:extLst>
          </p:cNvPr>
          <p:cNvSpPr/>
          <p:nvPr/>
        </p:nvSpPr>
        <p:spPr>
          <a:xfrm>
            <a:off x="5617035" y="3540877"/>
            <a:ext cx="758887" cy="76511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58271961-B28B-5DF3-580F-07D3F9995192}"/>
              </a:ext>
            </a:extLst>
          </p:cNvPr>
          <p:cNvSpPr/>
          <p:nvPr/>
        </p:nvSpPr>
        <p:spPr>
          <a:xfrm>
            <a:off x="5487844" y="5054047"/>
            <a:ext cx="1017267" cy="575087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7984B-529D-DB1C-DC6D-1D736350E3EB}"/>
              </a:ext>
            </a:extLst>
          </p:cNvPr>
          <p:cNvSpPr txBox="1"/>
          <p:nvPr/>
        </p:nvSpPr>
        <p:spPr>
          <a:xfrm>
            <a:off x="3452032" y="5733218"/>
            <a:ext cx="528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verse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Smart</a:t>
            </a:r>
            <a:r>
              <a:rPr lang="en-US" altLang="ko-KR" sz="3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Band</a:t>
            </a:r>
            <a:endParaRPr lang="en-US" altLang="ko-KR" sz="3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97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4438427" cy="1057669"/>
            <a:chOff x="447040" y="68150"/>
            <a:chExt cx="4438427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43460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주제 및 목적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42531-5727-5DFE-D9A2-0C3D8105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87" y="2391341"/>
            <a:ext cx="3834004" cy="298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335FE826-7281-3557-D083-16B892E02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446081"/>
              </p:ext>
            </p:extLst>
          </p:nvPr>
        </p:nvGraphicFramePr>
        <p:xfrm>
          <a:off x="7054714" y="4979992"/>
          <a:ext cx="4787147" cy="1548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그래픽 10" descr="지팡이를 사용하는 나이 든 남자">
            <a:extLst>
              <a:ext uri="{FF2B5EF4-FFF2-40B4-BE49-F238E27FC236}">
                <a16:creationId xmlns:a16="http://schemas.microsoft.com/office/drawing/2014/main" id="{549DBBCD-FA5B-8E4C-7D72-19D15668B8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972506" y="4101805"/>
            <a:ext cx="526587" cy="976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6847D-4242-CC78-A939-F9F92C2AC143}"/>
              </a:ext>
            </a:extLst>
          </p:cNvPr>
          <p:cNvSpPr txBox="1"/>
          <p:nvPr/>
        </p:nvSpPr>
        <p:spPr>
          <a:xfrm>
            <a:off x="8824593" y="3893928"/>
            <a:ext cx="3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♥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96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 descr="약 윤곽선">
            <a:extLst>
              <a:ext uri="{FF2B5EF4-FFF2-40B4-BE49-F238E27FC236}">
                <a16:creationId xmlns:a16="http://schemas.microsoft.com/office/drawing/2014/main" id="{63D6B0A1-72F3-5329-5644-73903D0E1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1050" y="2468795"/>
            <a:ext cx="772112" cy="625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16D9E0-694B-CC41-E02A-9417F4C4DD84}"/>
              </a:ext>
            </a:extLst>
          </p:cNvPr>
          <p:cNvSpPr txBox="1"/>
          <p:nvPr/>
        </p:nvSpPr>
        <p:spPr>
          <a:xfrm>
            <a:off x="10525682" y="2627629"/>
            <a:ext cx="1466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복용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전</a:t>
            </a:r>
          </a:p>
        </p:txBody>
      </p:sp>
      <p:pic>
        <p:nvPicPr>
          <p:cNvPr id="15" name="그래픽 14" descr="지팡이를 사용하는 나이 든 남자">
            <a:extLst>
              <a:ext uri="{FF2B5EF4-FFF2-40B4-BE49-F238E27FC236}">
                <a16:creationId xmlns:a16="http://schemas.microsoft.com/office/drawing/2014/main" id="{D69F0A14-8CD7-88DE-CCC4-453145AE19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048251" y="2706365"/>
            <a:ext cx="1529362" cy="2836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D24E2F-D4CC-8C44-0DC6-DEEB01A2B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93" y="2989280"/>
            <a:ext cx="2293819" cy="2270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051FAE-5487-2AAD-DBB2-1C82B352C7A9}"/>
              </a:ext>
            </a:extLst>
          </p:cNvPr>
          <p:cNvSpPr/>
          <p:nvPr/>
        </p:nvSpPr>
        <p:spPr>
          <a:xfrm>
            <a:off x="3200403" y="3479379"/>
            <a:ext cx="242596" cy="87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22C0C-3D1B-D084-F6B2-BF298F9E79E2}"/>
              </a:ext>
            </a:extLst>
          </p:cNvPr>
          <p:cNvSpPr/>
          <p:nvPr/>
        </p:nvSpPr>
        <p:spPr>
          <a:xfrm rot="5400000">
            <a:off x="3204269" y="3479379"/>
            <a:ext cx="242596" cy="87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BA3D0A-C406-0623-ED27-E4979C55FA7F}"/>
              </a:ext>
            </a:extLst>
          </p:cNvPr>
          <p:cNvSpPr/>
          <p:nvPr/>
        </p:nvSpPr>
        <p:spPr>
          <a:xfrm rot="5400000">
            <a:off x="6255859" y="3334523"/>
            <a:ext cx="242596" cy="87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D1C8BB-EF86-1380-80AD-878F31EC0220}"/>
              </a:ext>
            </a:extLst>
          </p:cNvPr>
          <p:cNvSpPr/>
          <p:nvPr/>
        </p:nvSpPr>
        <p:spPr>
          <a:xfrm rot="5400000">
            <a:off x="6261201" y="3663698"/>
            <a:ext cx="242596" cy="87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C99A6C-9BE8-46B6-C1E2-AE444F67E811}"/>
              </a:ext>
            </a:extLst>
          </p:cNvPr>
          <p:cNvSpPr txBox="1"/>
          <p:nvPr/>
        </p:nvSpPr>
        <p:spPr>
          <a:xfrm>
            <a:off x="112643" y="1618478"/>
            <a:ext cx="121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독거노인이 스마트 워치를 착용하면 건강정보와 독거노인의 움직임이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화면상에서 실시간으로 제공되는 시스템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4287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 및 </a:t>
                </a:r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2,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621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bb993a-c937-4ad7-9619-ad03b79a8964" xsi:nil="true"/>
    <lcf76f155ced4ddcb4097134ff3c332f xmlns="0b7cae5d-f27e-4619-9517-c4982396113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63B20C2D4971C4F8B90351C3F56BC2F" ma:contentTypeVersion="14" ma:contentTypeDescription="새 문서를 만듭니다." ma:contentTypeScope="" ma:versionID="dcd8b3572784deeed1a0dfce758ab940">
  <xsd:schema xmlns:xsd="http://www.w3.org/2001/XMLSchema" xmlns:xs="http://www.w3.org/2001/XMLSchema" xmlns:p="http://schemas.microsoft.com/office/2006/metadata/properties" xmlns:ns2="0b7cae5d-f27e-4619-9517-c4982396113a" xmlns:ns3="4dbb993a-c937-4ad7-9619-ad03b79a8964" targetNamespace="http://schemas.microsoft.com/office/2006/metadata/properties" ma:root="true" ma:fieldsID="4c3a37e767d4a83cce59130fc4b695f0" ns2:_="" ns3:_="">
    <xsd:import namespace="0b7cae5d-f27e-4619-9517-c4982396113a"/>
    <xsd:import namespace="4dbb993a-c937-4ad7-9619-ad03b79a89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cae5d-f27e-4619-9517-c498239611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b993a-c937-4ad7-9619-ad03b79a896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48eeec9-2da6-4f0c-9bf4-1f5454d585f8}" ma:internalName="TaxCatchAll" ma:showField="CatchAllData" ma:web="4dbb993a-c937-4ad7-9619-ad03b79a8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57D085-6C62-4409-BFE5-520FFFBE7CF8}">
  <ds:schemaRefs>
    <ds:schemaRef ds:uri="http://schemas.microsoft.com/office/2006/metadata/properties"/>
    <ds:schemaRef ds:uri="http://schemas.microsoft.com/office/infopath/2007/PartnerControls"/>
    <ds:schemaRef ds:uri="4dbb993a-c937-4ad7-9619-ad03b79a8964"/>
    <ds:schemaRef ds:uri="0b7cae5d-f27e-4619-9517-c4982396113a"/>
  </ds:schemaRefs>
</ds:datastoreItem>
</file>

<file path=customXml/itemProps2.xml><?xml version="1.0" encoding="utf-8"?>
<ds:datastoreItem xmlns:ds="http://schemas.openxmlformats.org/officeDocument/2006/customXml" ds:itemID="{94D0FA31-ECF1-4A8C-B4EC-2E3B7277A6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11A746-4333-4E20-8A4E-944A5EA840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7cae5d-f27e-4619-9517-c4982396113a"/>
    <ds:schemaRef ds:uri="4dbb993a-c937-4ad7-9619-ad03b79a89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954</Words>
  <Application>Microsoft Office PowerPoint</Application>
  <PresentationFormat>와이드스크린</PresentationFormat>
  <Paragraphs>285</Paragraphs>
  <Slides>33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[학부생]김기준</cp:lastModifiedBy>
  <cp:revision>55</cp:revision>
  <dcterms:created xsi:type="dcterms:W3CDTF">2020-01-12T09:08:58Z</dcterms:created>
  <dcterms:modified xsi:type="dcterms:W3CDTF">2023-06-29T08:44:36Z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0x010100B63B20C2D4971C4F8B90351C3F56BC2F</vt:lpwstr>
  </property>
</Properties>
</file>